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oleObject"/>
  <Default Extension="jpeg" ContentType="image/jpeg"/>
  <Default Extension="tiff" ContentType="image/tiff"/>
  <Default Extension="mp4" ContentType="video/mp4"/>
  <Default Extension="rels" ContentType="application/vnd.openxmlformats-package.relationships+xml"/>
  <Default Extension="vml" ContentType="application/vnd.openxmlformats-officedocument.vmlDrawing"/>
  <Default Extension="png" ContentType="image/png"/>
  <Default Extension="wmf" ContentType="image/x-w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7.xml" ContentType="application/vnd.openxmlformats-officedocument.presentationml.notesSlid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8.xml" ContentType="application/vnd.openxmlformats-officedocument.presentationml.notesSlide+xml"/>
  <Override PartName="/ppt/tags/tag11.xml" ContentType="application/vnd.openxmlformats-officedocument.presentationml.tags+xml"/>
  <Override PartName="/ppt/notesSlides/notesSlide9.xml" ContentType="application/vnd.openxmlformats-officedocument.presentationml.notesSlide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10.xml" ContentType="application/vnd.openxmlformats-officedocument.presentationml.notesSlide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notesSlides/notesSlide11.xml" ContentType="application/vnd.openxmlformats-officedocument.presentationml.notesSlide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notesSlides/notesSlide12.xml" ContentType="application/vnd.openxmlformats-officedocument.presentationml.notesSlide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notesSlides/notesSlide13.xml" ContentType="application/vnd.openxmlformats-officedocument.presentationml.notesSlide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notesSlides/notesSlide14.xml" ContentType="application/vnd.openxmlformats-officedocument.presentationml.notesSlide+xml"/>
  <Override PartName="/ppt/tags/tag2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handoutMasterIdLst>
    <p:handoutMasterId r:id="rId34"/>
  </p:handoutMasterIdLst>
  <p:sldIdLst>
    <p:sldId id="401" r:id="rId2"/>
    <p:sldId id="402" r:id="rId3"/>
    <p:sldId id="403" r:id="rId4"/>
    <p:sldId id="317" r:id="rId5"/>
    <p:sldId id="405" r:id="rId6"/>
    <p:sldId id="305" r:id="rId7"/>
    <p:sldId id="364" r:id="rId8"/>
    <p:sldId id="371" r:id="rId9"/>
    <p:sldId id="322" r:id="rId10"/>
    <p:sldId id="348" r:id="rId11"/>
    <p:sldId id="349" r:id="rId12"/>
    <p:sldId id="350" r:id="rId13"/>
    <p:sldId id="372" r:id="rId14"/>
    <p:sldId id="323" r:id="rId15"/>
    <p:sldId id="324" r:id="rId16"/>
    <p:sldId id="263" r:id="rId17"/>
    <p:sldId id="351" r:id="rId18"/>
    <p:sldId id="352" r:id="rId19"/>
    <p:sldId id="325" r:id="rId20"/>
    <p:sldId id="264" r:id="rId21"/>
    <p:sldId id="265" r:id="rId22"/>
    <p:sldId id="353" r:id="rId23"/>
    <p:sldId id="266" r:id="rId24"/>
    <p:sldId id="326" r:id="rId25"/>
    <p:sldId id="268" r:id="rId26"/>
    <p:sldId id="269" r:id="rId27"/>
    <p:sldId id="327" r:id="rId28"/>
    <p:sldId id="270" r:id="rId29"/>
    <p:sldId id="404" r:id="rId30"/>
    <p:sldId id="335" r:id="rId31"/>
    <p:sldId id="406" r:id="rId32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Arial" charset="0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Arial" charset="0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Arial" charset="0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Arial" charset="0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FFFCC"/>
    <a:srgbClr val="FF6600"/>
    <a:srgbClr val="0000CC"/>
    <a:srgbClr val="FF9900"/>
    <a:srgbClr val="008000"/>
    <a:srgbClr val="6699FF"/>
    <a:srgbClr val="00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21"/>
  </p:normalViewPr>
  <p:slideViewPr>
    <p:cSldViewPr>
      <p:cViewPr>
        <p:scale>
          <a:sx n="84" d="100"/>
          <a:sy n="84" d="100"/>
        </p:scale>
        <p:origin x="1808" y="2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5344"/>
    </p:cViewPr>
  </p:sorterViewPr>
  <p:notesViewPr>
    <p:cSldViewPr>
      <p:cViewPr varScale="1">
        <p:scale>
          <a:sx n="64" d="100"/>
          <a:sy n="64" d="100"/>
        </p:scale>
        <p:origin x="-3144" y="-77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notesMaster" Target="notesMasters/notesMaster1.xml"/><Relationship Id="rId34" Type="http://schemas.openxmlformats.org/officeDocument/2006/relationships/handoutMaster" Target="handoutMasters/handoutMaster1.xml"/><Relationship Id="rId35" Type="http://schemas.openxmlformats.org/officeDocument/2006/relationships/presProps" Target="presProps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heme" Target="theme/theme1.xml"/><Relationship Id="rId38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image" Target="../media/image27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endParaRPr lang="en-I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fld id="{E492539D-AD64-CE47-AA7D-4A34ED167F57}" type="datetimeFigureOut">
              <a:rPr lang="en-US" altLang="en-US"/>
              <a:pPr/>
              <a:t>7/25/18</a:t>
            </a:fld>
            <a:endParaRPr lang="en-I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endParaRPr lang="en-I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fld id="{F858EE02-955F-7146-9F8B-0C36B9905410}" type="slidenum">
              <a:rPr lang="en-IN" altLang="en-US"/>
              <a:pPr/>
              <a:t>‹#›</a:t>
            </a:fld>
            <a:endParaRPr lang="en-IN" altLang="en-US"/>
          </a:p>
        </p:txBody>
      </p:sp>
    </p:spTree>
    <p:extLst>
      <p:ext uri="{BB962C8B-B14F-4D97-AF65-F5344CB8AC3E}">
        <p14:creationId xmlns:p14="http://schemas.microsoft.com/office/powerpoint/2010/main" val="2853023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</a:defRPr>
            </a:lvl1pPr>
          </a:lstStyle>
          <a:p>
            <a:endParaRPr lang="en-I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</a:defRPr>
            </a:lvl1pPr>
          </a:lstStyle>
          <a:p>
            <a:fld id="{489F5B45-4785-1D47-AC35-3E0275863896}" type="datetimeFigureOut">
              <a:rPr lang="en-IN" altLang="en-US"/>
              <a:pPr/>
              <a:t>25/07/18</a:t>
            </a:fld>
            <a:endParaRPr lang="en-IN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IN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IN" noProof="0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</a:defRPr>
            </a:lvl1pPr>
          </a:lstStyle>
          <a:p>
            <a:endParaRPr lang="en-I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</a:defRPr>
            </a:lvl1pPr>
          </a:lstStyle>
          <a:p>
            <a:fld id="{1CB53618-C2C6-6F44-915A-40F6E5315F41}" type="slidenum">
              <a:rPr lang="en-IN" altLang="en-US"/>
              <a:pPr/>
              <a:t>‹#›</a:t>
            </a:fld>
            <a:endParaRPr lang="en-IN" altLang="en-US"/>
          </a:p>
        </p:txBody>
      </p:sp>
    </p:spTree>
    <p:extLst>
      <p:ext uri="{BB962C8B-B14F-4D97-AF65-F5344CB8AC3E}">
        <p14:creationId xmlns:p14="http://schemas.microsoft.com/office/powerpoint/2010/main" val="56247446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tags" Target="../tags/tag14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2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tags" Target="../tags/tag17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25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tags" Target="../tags/tag19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26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tags" Target="../tags/tag21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27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tags" Target="../tags/tag24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2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tags" Target="../tags/tag8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2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tags" Target="../tags/tag11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2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</a:defRPr>
            </a:lvl9pPr>
          </a:lstStyle>
          <a:p>
            <a:pPr>
              <a:spcBef>
                <a:spcPct val="0"/>
              </a:spcBef>
            </a:pPr>
            <a:fld id="{98106E6A-5135-C946-B60F-6D6482A9B01B}" type="slidenum">
              <a:rPr lang="en-US" altLang="en-US"/>
              <a:pPr>
                <a:spcBef>
                  <a:spcPct val="0"/>
                </a:spcBef>
              </a:pPr>
              <a:t>10</a:t>
            </a:fld>
            <a:endParaRPr lang="en-US" altLang="en-US"/>
          </a:p>
        </p:txBody>
      </p:sp>
      <p:sp>
        <p:nvSpPr>
          <p:cNvPr id="870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87043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111700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6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</a:defRPr>
            </a:lvl9pPr>
          </a:lstStyle>
          <a:p>
            <a:pPr>
              <a:spcBef>
                <a:spcPct val="0"/>
              </a:spcBef>
            </a:pPr>
            <a:fld id="{AE6A529C-A006-4F41-AA9F-C152A9E9CA3B}" type="slidenum">
              <a:rPr lang="en-US" altLang="en-US"/>
              <a:pPr>
                <a:spcBef>
                  <a:spcPct val="0"/>
                </a:spcBef>
              </a:pPr>
              <a:t>23</a:t>
            </a:fld>
            <a:endParaRPr lang="en-US" altLang="en-US"/>
          </a:p>
        </p:txBody>
      </p:sp>
      <p:sp>
        <p:nvSpPr>
          <p:cNvPr id="1095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09571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09572" name="Text Box 4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4127500"/>
            <a:ext cx="6858000" cy="12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 sz="1600"/>
              <a:t>f11_02_pg30.jpg</a:t>
            </a:r>
            <a:br>
              <a:rPr lang="en-US" altLang="en-US" sz="1600"/>
            </a:br>
            <a:endParaRPr lang="en-US" altLang="en-US" sz="1600"/>
          </a:p>
        </p:txBody>
      </p:sp>
    </p:spTree>
    <p:extLst>
      <p:ext uri="{BB962C8B-B14F-4D97-AF65-F5344CB8AC3E}">
        <p14:creationId xmlns:p14="http://schemas.microsoft.com/office/powerpoint/2010/main" val="5901203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</a:defRPr>
            </a:lvl9pPr>
          </a:lstStyle>
          <a:p>
            <a:pPr>
              <a:spcBef>
                <a:spcPct val="0"/>
              </a:spcBef>
            </a:pPr>
            <a:fld id="{C3D571F2-598C-BA47-82F9-50F3BEBAAEDA}" type="slidenum">
              <a:rPr lang="en-US" altLang="en-US"/>
              <a:pPr>
                <a:spcBef>
                  <a:spcPct val="0"/>
                </a:spcBef>
              </a:pPr>
              <a:t>25</a:t>
            </a:fld>
            <a:endParaRPr lang="en-US" altLang="en-US"/>
          </a:p>
        </p:txBody>
      </p:sp>
      <p:sp>
        <p:nvSpPr>
          <p:cNvPr id="1126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12643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12644" name="Text Box 4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4127500"/>
            <a:ext cx="6858000" cy="12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 sz="1600"/>
              <a:t>f13_02_pg31.jpg</a:t>
            </a:r>
            <a:br>
              <a:rPr lang="en-US" altLang="en-US" sz="1600"/>
            </a:br>
            <a:endParaRPr lang="en-US" altLang="en-US" sz="1600"/>
          </a:p>
        </p:txBody>
      </p:sp>
    </p:spTree>
    <p:extLst>
      <p:ext uri="{BB962C8B-B14F-4D97-AF65-F5344CB8AC3E}">
        <p14:creationId xmlns:p14="http://schemas.microsoft.com/office/powerpoint/2010/main" val="10724842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8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</a:defRPr>
            </a:lvl9pPr>
          </a:lstStyle>
          <a:p>
            <a:pPr>
              <a:spcBef>
                <a:spcPct val="0"/>
              </a:spcBef>
            </a:pPr>
            <a:fld id="{42455C42-AA07-8549-A80D-3B06B55701EC}" type="slidenum">
              <a:rPr lang="en-US" altLang="en-US"/>
              <a:pPr>
                <a:spcBef>
                  <a:spcPct val="0"/>
                </a:spcBef>
              </a:pPr>
              <a:t>26</a:t>
            </a:fld>
            <a:endParaRPr lang="en-US" altLang="en-US"/>
          </a:p>
        </p:txBody>
      </p:sp>
      <p:sp>
        <p:nvSpPr>
          <p:cNvPr id="1146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14691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14692" name="Text Box 4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4127500"/>
            <a:ext cx="6858000" cy="12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 sz="1600"/>
              <a:t>f14_02_pg32.jpg</a:t>
            </a:r>
            <a:br>
              <a:rPr lang="en-US" altLang="en-US" sz="1600"/>
            </a:br>
            <a:endParaRPr lang="en-US" altLang="en-US" sz="1600"/>
          </a:p>
        </p:txBody>
      </p:sp>
    </p:spTree>
    <p:extLst>
      <p:ext uri="{BB962C8B-B14F-4D97-AF65-F5344CB8AC3E}">
        <p14:creationId xmlns:p14="http://schemas.microsoft.com/office/powerpoint/2010/main" val="14131959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</a:defRPr>
            </a:lvl9pPr>
          </a:lstStyle>
          <a:p>
            <a:pPr>
              <a:spcBef>
                <a:spcPct val="0"/>
              </a:spcBef>
            </a:pPr>
            <a:fld id="{458FE57F-7AFC-BB48-83C9-E29BDA7943AA}" type="slidenum">
              <a:rPr lang="en-US" altLang="en-US"/>
              <a:pPr>
                <a:spcBef>
                  <a:spcPct val="0"/>
                </a:spcBef>
              </a:pPr>
              <a:t>27</a:t>
            </a:fld>
            <a:endParaRPr lang="en-US" altLang="en-US"/>
          </a:p>
        </p:txBody>
      </p:sp>
      <p:sp>
        <p:nvSpPr>
          <p:cNvPr id="1167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16739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16740" name="Text Box 4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4127500"/>
            <a:ext cx="6858000" cy="12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 sz="1600"/>
              <a:t>f14_02_pg32.jpg</a:t>
            </a:r>
            <a:br>
              <a:rPr lang="en-US" altLang="en-US" sz="1600"/>
            </a:br>
            <a:endParaRPr lang="en-US" altLang="en-US" sz="1600"/>
          </a:p>
        </p:txBody>
      </p:sp>
    </p:spTree>
    <p:extLst>
      <p:ext uri="{BB962C8B-B14F-4D97-AF65-F5344CB8AC3E}">
        <p14:creationId xmlns:p14="http://schemas.microsoft.com/office/powerpoint/2010/main" val="4152294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</a:defRPr>
            </a:lvl9pPr>
          </a:lstStyle>
          <a:p>
            <a:pPr>
              <a:spcBef>
                <a:spcPct val="0"/>
              </a:spcBef>
            </a:pPr>
            <a:fld id="{3CE9891E-12ED-154F-9B43-6BBDCDB9F5BB}" type="slidenum">
              <a:rPr lang="en-US" altLang="en-US"/>
              <a:pPr>
                <a:spcBef>
                  <a:spcPct val="0"/>
                </a:spcBef>
              </a:pPr>
              <a:t>28</a:t>
            </a:fld>
            <a:endParaRPr lang="en-US" altLang="en-US"/>
          </a:p>
        </p:txBody>
      </p:sp>
      <p:sp>
        <p:nvSpPr>
          <p:cNvPr id="1187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18787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18788" name="Text Box 4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4127500"/>
            <a:ext cx="6858000" cy="12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 sz="1600"/>
              <a:t>f16_02_pg33.jpg</a:t>
            </a:r>
            <a:br>
              <a:rPr lang="en-US" altLang="en-US" sz="1600"/>
            </a:br>
            <a:endParaRPr lang="en-US" altLang="en-US" sz="1600"/>
          </a:p>
        </p:txBody>
      </p:sp>
    </p:spTree>
    <p:extLst>
      <p:ext uri="{BB962C8B-B14F-4D97-AF65-F5344CB8AC3E}">
        <p14:creationId xmlns:p14="http://schemas.microsoft.com/office/powerpoint/2010/main" val="15868962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8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</a:defRPr>
            </a:lvl9pPr>
          </a:lstStyle>
          <a:p>
            <a:pPr>
              <a:spcBef>
                <a:spcPct val="0"/>
              </a:spcBef>
            </a:pPr>
            <a:fld id="{A8F4610B-7773-E246-AB24-0094F194B87B}" type="slidenum">
              <a:rPr lang="en-US" altLang="en-US"/>
              <a:pPr>
                <a:spcBef>
                  <a:spcPct val="0"/>
                </a:spcBef>
              </a:pPr>
              <a:t>11</a:t>
            </a:fld>
            <a:endParaRPr lang="en-US" altLang="en-US"/>
          </a:p>
        </p:txBody>
      </p:sp>
      <p:sp>
        <p:nvSpPr>
          <p:cNvPr id="89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89091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264564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</a:defRPr>
            </a:lvl9pPr>
          </a:lstStyle>
          <a:p>
            <a:pPr>
              <a:spcBef>
                <a:spcPct val="0"/>
              </a:spcBef>
            </a:pPr>
            <a:fld id="{DD36CD57-D38B-544B-AF3D-A258017B60B6}" type="slidenum">
              <a:rPr lang="en-US" altLang="en-US"/>
              <a:pPr>
                <a:spcBef>
                  <a:spcPct val="0"/>
                </a:spcBef>
              </a:pPr>
              <a:t>12</a:t>
            </a:fld>
            <a:endParaRPr lang="en-US" altLang="en-US"/>
          </a:p>
        </p:txBody>
      </p:sp>
      <p:sp>
        <p:nvSpPr>
          <p:cNvPr id="911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91139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086017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7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9625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IN" altLang="en-US"/>
          </a:p>
        </p:txBody>
      </p:sp>
      <p:sp>
        <p:nvSpPr>
          <p:cNvPr id="9625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</a:defRPr>
            </a:lvl9pPr>
          </a:lstStyle>
          <a:p>
            <a:pPr>
              <a:spcBef>
                <a:spcPct val="0"/>
              </a:spcBef>
            </a:pPr>
            <a:fld id="{3109FF5F-86C2-8B4C-B45A-30B23A5CB6B7}" type="slidenum">
              <a:rPr lang="en-IN" altLang="en-US"/>
              <a:pPr>
                <a:spcBef>
                  <a:spcPct val="0"/>
                </a:spcBef>
              </a:pPr>
              <a:t>16</a:t>
            </a:fld>
            <a:endParaRPr lang="en-IN" altLang="en-US"/>
          </a:p>
        </p:txBody>
      </p:sp>
    </p:spTree>
    <p:extLst>
      <p:ext uri="{BB962C8B-B14F-4D97-AF65-F5344CB8AC3E}">
        <p14:creationId xmlns:p14="http://schemas.microsoft.com/office/powerpoint/2010/main" val="7019950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</a:defRPr>
            </a:lvl9pPr>
          </a:lstStyle>
          <a:p>
            <a:pPr>
              <a:spcBef>
                <a:spcPct val="0"/>
              </a:spcBef>
            </a:pPr>
            <a:fld id="{87561CB4-82CB-7841-B4A9-D612642435F8}" type="slidenum">
              <a:rPr lang="en-US" altLang="en-US"/>
              <a:pPr>
                <a:spcBef>
                  <a:spcPct val="0"/>
                </a:spcBef>
              </a:pPr>
              <a:t>17</a:t>
            </a:fld>
            <a:endParaRPr lang="en-US" altLang="en-US"/>
          </a:p>
        </p:txBody>
      </p:sp>
      <p:sp>
        <p:nvSpPr>
          <p:cNvPr id="983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98307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62873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</a:defRPr>
            </a:lvl9pPr>
          </a:lstStyle>
          <a:p>
            <a:pPr>
              <a:spcBef>
                <a:spcPct val="0"/>
              </a:spcBef>
            </a:pPr>
            <a:fld id="{848C5049-D2AB-7343-AD58-2A43A1E0FF35}" type="slidenum">
              <a:rPr lang="en-US" altLang="en-US"/>
              <a:pPr>
                <a:spcBef>
                  <a:spcPct val="0"/>
                </a:spcBef>
              </a:pPr>
              <a:t>18</a:t>
            </a:fld>
            <a:endParaRPr lang="en-US" altLang="en-US"/>
          </a:p>
        </p:txBody>
      </p:sp>
      <p:sp>
        <p:nvSpPr>
          <p:cNvPr id="100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00355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97979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</a:defRPr>
            </a:lvl9pPr>
          </a:lstStyle>
          <a:p>
            <a:pPr>
              <a:spcBef>
                <a:spcPct val="0"/>
              </a:spcBef>
            </a:pPr>
            <a:fld id="{B691FD65-3911-6040-B642-29C324113E0B}" type="slidenum">
              <a:rPr lang="en-US" altLang="en-US"/>
              <a:pPr>
                <a:spcBef>
                  <a:spcPct val="0"/>
                </a:spcBef>
              </a:pPr>
              <a:t>20</a:t>
            </a:fld>
            <a:endParaRPr lang="en-US" altLang="en-US"/>
          </a:p>
        </p:txBody>
      </p:sp>
      <p:sp>
        <p:nvSpPr>
          <p:cNvPr id="1034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03427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03428" name="Text Box 4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4127500"/>
            <a:ext cx="6858000" cy="12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 sz="1600"/>
              <a:t>f09_02_pg27.jpg</a:t>
            </a:r>
            <a:br>
              <a:rPr lang="en-US" altLang="en-US" sz="1600"/>
            </a:br>
            <a:endParaRPr lang="en-US" altLang="en-US" sz="1600"/>
          </a:p>
        </p:txBody>
      </p:sp>
    </p:spTree>
    <p:extLst>
      <p:ext uri="{BB962C8B-B14F-4D97-AF65-F5344CB8AC3E}">
        <p14:creationId xmlns:p14="http://schemas.microsoft.com/office/powerpoint/2010/main" val="13906474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</a:defRPr>
            </a:lvl9pPr>
          </a:lstStyle>
          <a:p>
            <a:pPr>
              <a:spcBef>
                <a:spcPct val="0"/>
              </a:spcBef>
            </a:pPr>
            <a:fld id="{8EDE34B4-56E9-3C40-8B3B-C561055C59FF}" type="slidenum">
              <a:rPr lang="en-US" altLang="en-US"/>
              <a:pPr>
                <a:spcBef>
                  <a:spcPct val="0"/>
                </a:spcBef>
              </a:pPr>
              <a:t>21</a:t>
            </a:fld>
            <a:endParaRPr lang="en-US" altLang="en-US"/>
          </a:p>
        </p:txBody>
      </p:sp>
      <p:sp>
        <p:nvSpPr>
          <p:cNvPr id="1054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05475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05476" name="Text Box 4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4127500"/>
            <a:ext cx="6858000" cy="12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 sz="1600"/>
              <a:t>f10_02_pg28.jpg</a:t>
            </a:r>
            <a:br>
              <a:rPr lang="en-US" altLang="en-US" sz="1600"/>
            </a:br>
            <a:endParaRPr lang="en-US" altLang="en-US" sz="1600"/>
          </a:p>
        </p:txBody>
      </p:sp>
    </p:spTree>
    <p:extLst>
      <p:ext uri="{BB962C8B-B14F-4D97-AF65-F5344CB8AC3E}">
        <p14:creationId xmlns:p14="http://schemas.microsoft.com/office/powerpoint/2010/main" val="15479349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</a:defRPr>
            </a:lvl9pPr>
          </a:lstStyle>
          <a:p>
            <a:pPr>
              <a:spcBef>
                <a:spcPct val="0"/>
              </a:spcBef>
            </a:pPr>
            <a:fld id="{B94AAEAF-876A-4D4C-A1A8-3779B4B651FA}" type="slidenum">
              <a:rPr lang="en-US" altLang="en-US"/>
              <a:pPr>
                <a:spcBef>
                  <a:spcPct val="0"/>
                </a:spcBef>
              </a:pPr>
              <a:t>22</a:t>
            </a:fld>
            <a:endParaRPr lang="en-US" altLang="en-US"/>
          </a:p>
        </p:txBody>
      </p:sp>
      <p:sp>
        <p:nvSpPr>
          <p:cNvPr id="1075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07523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261578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B090EB8-C6B9-E345-9A99-C29802D34334}" type="datetime1">
              <a:rPr lang="en-IN" altLang="en-US"/>
              <a:pPr/>
              <a:t>25/07/18</a:t>
            </a:fld>
            <a:endParaRPr lang="en-I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28938" y="6356350"/>
            <a:ext cx="3357562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IN"/>
              <a:t>MT30001 Autumn 2016 IIT KGP S K Kar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0854E27-986C-9047-A6E6-4F2B2877F085}" type="slidenum">
              <a:rPr lang="en-IN" altLang="en-US"/>
              <a:pPr/>
              <a:t>‹#›</a:t>
            </a:fld>
            <a:endParaRPr lang="en-IN" altLang="en-US"/>
          </a:p>
        </p:txBody>
      </p:sp>
    </p:spTree>
    <p:extLst>
      <p:ext uri="{BB962C8B-B14F-4D97-AF65-F5344CB8AC3E}">
        <p14:creationId xmlns:p14="http://schemas.microsoft.com/office/powerpoint/2010/main" val="10571196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DC50032-0092-1E45-B2D0-DAED12E8A5C4}" type="datetime1">
              <a:rPr lang="en-IN" altLang="en-US"/>
              <a:pPr/>
              <a:t>25/07/18</a:t>
            </a:fld>
            <a:endParaRPr lang="en-I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IN"/>
              <a:t>MT30001 Autumn 2016 IIT KGP S K Kar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D274463-F298-7B44-A9AC-033106206F75}" type="slidenum">
              <a:rPr lang="en-IN" altLang="en-US"/>
              <a:pPr/>
              <a:t>‹#›</a:t>
            </a:fld>
            <a:endParaRPr lang="en-IN" altLang="en-US"/>
          </a:p>
        </p:txBody>
      </p:sp>
    </p:spTree>
    <p:extLst>
      <p:ext uri="{BB962C8B-B14F-4D97-AF65-F5344CB8AC3E}">
        <p14:creationId xmlns:p14="http://schemas.microsoft.com/office/powerpoint/2010/main" val="20110099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7AA7E3E-7728-7B43-8B2C-ACB8A50CA2ED}" type="datetime1">
              <a:rPr lang="en-IN" altLang="en-US"/>
              <a:pPr/>
              <a:t>25/07/18</a:t>
            </a:fld>
            <a:endParaRPr lang="en-I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IN"/>
              <a:t>MT30001 Autumn 2016 IIT KGP S K Kar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4CD622B-E648-5F49-AB2B-261629644A91}" type="slidenum">
              <a:rPr lang="en-IN" altLang="en-US"/>
              <a:pPr/>
              <a:t>‹#›</a:t>
            </a:fld>
            <a:endParaRPr lang="en-IN" altLang="en-US"/>
          </a:p>
        </p:txBody>
      </p:sp>
    </p:spTree>
    <p:extLst>
      <p:ext uri="{BB962C8B-B14F-4D97-AF65-F5344CB8AC3E}">
        <p14:creationId xmlns:p14="http://schemas.microsoft.com/office/powerpoint/2010/main" val="19471982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1BCAD2E-6EC7-E34A-B2F5-31705822EFF1}" type="datetime1">
              <a:rPr lang="en-IN" altLang="en-US"/>
              <a:pPr/>
              <a:t>25/07/18</a:t>
            </a:fld>
            <a:endParaRPr lang="en-IN" alt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E48498EF-FF57-4A47-8DD0-B527A6766595}" type="slidenum">
              <a:rPr lang="en-IN" altLang="en-US"/>
              <a:pPr/>
              <a:t>‹#›</a:t>
            </a:fld>
            <a:endParaRPr lang="en-IN" altLang="en-US"/>
          </a:p>
        </p:txBody>
      </p:sp>
    </p:spTree>
    <p:extLst>
      <p:ext uri="{BB962C8B-B14F-4D97-AF65-F5344CB8AC3E}">
        <p14:creationId xmlns:p14="http://schemas.microsoft.com/office/powerpoint/2010/main" val="8782333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4F3C2C4-75F2-5D45-BC33-3F51D2CA5263}" type="datetime1">
              <a:rPr lang="en-IN" altLang="en-US"/>
              <a:pPr/>
              <a:t>25/07/18</a:t>
            </a:fld>
            <a:endParaRPr lang="en-I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IN"/>
              <a:t>MT30001 Autumn 2016 IIT KGP S K Kar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7B2EBE9-E913-7B42-B1A8-DEDDFC59352D}" type="slidenum">
              <a:rPr lang="en-IN" altLang="en-US"/>
              <a:pPr/>
              <a:t>‹#›</a:t>
            </a:fld>
            <a:endParaRPr lang="en-IN" altLang="en-US"/>
          </a:p>
        </p:txBody>
      </p:sp>
    </p:spTree>
    <p:extLst>
      <p:ext uri="{BB962C8B-B14F-4D97-AF65-F5344CB8AC3E}">
        <p14:creationId xmlns:p14="http://schemas.microsoft.com/office/powerpoint/2010/main" val="13651053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5C723C0-24E9-2E4E-B109-ADEAE05D4026}" type="datetime1">
              <a:rPr lang="en-IN" altLang="en-US"/>
              <a:pPr/>
              <a:t>25/07/18</a:t>
            </a:fld>
            <a:endParaRPr lang="en-IN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IN"/>
              <a:t>MT30001 Autumn 2016 IIT KGP S K Kar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852486A-BF8E-8540-AA84-8E7182CB1C91}" type="slidenum">
              <a:rPr lang="en-IN" altLang="en-US"/>
              <a:pPr/>
              <a:t>‹#›</a:t>
            </a:fld>
            <a:endParaRPr lang="en-IN" altLang="en-US"/>
          </a:p>
        </p:txBody>
      </p:sp>
    </p:spTree>
    <p:extLst>
      <p:ext uri="{BB962C8B-B14F-4D97-AF65-F5344CB8AC3E}">
        <p14:creationId xmlns:p14="http://schemas.microsoft.com/office/powerpoint/2010/main" val="17576820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FA04D30-9AC5-314E-AF1F-3644E3CF720F}" type="datetime1">
              <a:rPr lang="en-IN" altLang="en-US"/>
              <a:pPr/>
              <a:t>25/07/18</a:t>
            </a:fld>
            <a:endParaRPr lang="en-IN" alt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IN"/>
              <a:t>MT30001 Autumn 2016 IIT KGP S K Kar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B3520F1-C4BC-4048-B277-CCB913FABBBC}" type="slidenum">
              <a:rPr lang="en-IN" altLang="en-US"/>
              <a:pPr/>
              <a:t>‹#›</a:t>
            </a:fld>
            <a:endParaRPr lang="en-IN" altLang="en-US"/>
          </a:p>
        </p:txBody>
      </p:sp>
    </p:spTree>
    <p:extLst>
      <p:ext uri="{BB962C8B-B14F-4D97-AF65-F5344CB8AC3E}">
        <p14:creationId xmlns:p14="http://schemas.microsoft.com/office/powerpoint/2010/main" val="5778889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633B265-ADFE-0045-B21D-94F10AD2CDBC}" type="datetime1">
              <a:rPr lang="en-IN" altLang="en-US"/>
              <a:pPr/>
              <a:t>25/07/18</a:t>
            </a:fld>
            <a:endParaRPr lang="en-IN" alt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6E093A85-E99D-AE45-80F9-EAE1FCF0F951}" type="slidenum">
              <a:rPr lang="en-IN" altLang="en-US"/>
              <a:pPr/>
              <a:t>‹#›</a:t>
            </a:fld>
            <a:endParaRPr lang="en-IN" altLang="en-US"/>
          </a:p>
        </p:txBody>
      </p:sp>
    </p:spTree>
    <p:extLst>
      <p:ext uri="{BB962C8B-B14F-4D97-AF65-F5344CB8AC3E}">
        <p14:creationId xmlns:p14="http://schemas.microsoft.com/office/powerpoint/2010/main" val="8123370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2A16652-3047-7E43-BB16-B510920F6C19}" type="datetime1">
              <a:rPr lang="en-IN" altLang="en-US"/>
              <a:pPr/>
              <a:t>25/07/18</a:t>
            </a:fld>
            <a:endParaRPr lang="en-IN" alt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IN"/>
              <a:t>MT30001 Autumn 2016 IIT KGP S K Kar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D57E25F-9E63-0A49-94BE-2ABC1C0F0DEB}" type="slidenum">
              <a:rPr lang="en-IN" altLang="en-US"/>
              <a:pPr/>
              <a:t>‹#›</a:t>
            </a:fld>
            <a:endParaRPr lang="en-IN" altLang="en-US"/>
          </a:p>
        </p:txBody>
      </p:sp>
    </p:spTree>
    <p:extLst>
      <p:ext uri="{BB962C8B-B14F-4D97-AF65-F5344CB8AC3E}">
        <p14:creationId xmlns:p14="http://schemas.microsoft.com/office/powerpoint/2010/main" val="16580098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CD31C0D-272B-EE41-9B09-8502AFE7AA1F}" type="datetime1">
              <a:rPr lang="en-IN" altLang="en-US"/>
              <a:pPr/>
              <a:t>25/07/18</a:t>
            </a:fld>
            <a:endParaRPr lang="en-IN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IN"/>
              <a:t>MT30001 Autumn 2016 IIT KGP S K Kar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E372AA5-7D0F-834E-B08F-88D9C3B296FA}" type="slidenum">
              <a:rPr lang="en-IN" altLang="en-US"/>
              <a:pPr/>
              <a:t>‹#›</a:t>
            </a:fld>
            <a:endParaRPr lang="en-IN" altLang="en-US"/>
          </a:p>
        </p:txBody>
      </p:sp>
    </p:spTree>
    <p:extLst>
      <p:ext uri="{BB962C8B-B14F-4D97-AF65-F5344CB8AC3E}">
        <p14:creationId xmlns:p14="http://schemas.microsoft.com/office/powerpoint/2010/main" val="4245690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IN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6697CA8-07AB-1B46-BEC1-59082A6D5C61}" type="datetime1">
              <a:rPr lang="en-IN" altLang="en-US"/>
              <a:pPr/>
              <a:t>25/07/18</a:t>
            </a:fld>
            <a:endParaRPr lang="en-IN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IN"/>
              <a:t>MT30001 Autumn 2016 IIT KGP S K Kar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DA888F5-355E-DD44-935B-0DC9A8E21CE6}" type="slidenum">
              <a:rPr lang="en-IN" altLang="en-US"/>
              <a:pPr/>
              <a:t>‹#›</a:t>
            </a:fld>
            <a:endParaRPr lang="en-IN" altLang="en-US"/>
          </a:p>
        </p:txBody>
      </p:sp>
    </p:spTree>
    <p:extLst>
      <p:ext uri="{BB962C8B-B14F-4D97-AF65-F5344CB8AC3E}">
        <p14:creationId xmlns:p14="http://schemas.microsoft.com/office/powerpoint/2010/main" val="17908606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  <a:endParaRPr lang="en-IN" altLang="en-US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  <a:endParaRPr lang="en-I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solidFill>
                  <a:srgbClr val="898989"/>
                </a:solidFill>
                <a:latin typeface="Calibri" charset="0"/>
              </a:defRPr>
            </a:lvl1pPr>
          </a:lstStyle>
          <a:p>
            <a:fld id="{0390702F-1954-8248-A30C-870DC181C431}" type="datetime1">
              <a:rPr lang="en-IN" altLang="en-US"/>
              <a:pPr/>
              <a:t>25/07/18</a:t>
            </a:fld>
            <a:endParaRPr lang="en-I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IN"/>
              <a:t>MT30001 Autumn 2016 IIT KGP S K Kar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  <a:latin typeface="Calibri" charset="0"/>
              </a:defRPr>
            </a:lvl1pPr>
          </a:lstStyle>
          <a:p>
            <a:fld id="{A6FC213F-BE32-AF49-B9CB-277DD6B1F727}" type="slidenum">
              <a:rPr lang="en-IN" altLang="en-US"/>
              <a:pPr/>
              <a:t>‹#›</a:t>
            </a:fld>
            <a:endParaRPr lang="en-I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8" r:id="rId1"/>
    <p:sldLayoutId id="2147483809" r:id="rId2"/>
    <p:sldLayoutId id="2147483800" r:id="rId3"/>
    <p:sldLayoutId id="2147483801" r:id="rId4"/>
    <p:sldLayoutId id="2147483802" r:id="rId5"/>
    <p:sldLayoutId id="2147483810" r:id="rId6"/>
    <p:sldLayoutId id="2147483803" r:id="rId7"/>
    <p:sldLayoutId id="2147483804" r:id="rId8"/>
    <p:sldLayoutId id="2147483805" r:id="rId9"/>
    <p:sldLayoutId id="2147483806" r:id="rId10"/>
    <p:sldLayoutId id="2147483807" r:id="rId11"/>
  </p:sldLayoutIdLst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image" Target="../media/image1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tags" Target="../tags/tag3.xml"/><Relationship Id="rId2" Type="http://schemas.openxmlformats.org/officeDocument/2006/relationships/slideLayout" Target="../slideLayouts/slideLayout7.xml"/><Relationship Id="rId3" Type="http://schemas.openxmlformats.org/officeDocument/2006/relationships/image" Target="../media/image16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tags" Target="../tags/tag4.xml"/><Relationship Id="rId2" Type="http://schemas.openxmlformats.org/officeDocument/2006/relationships/slideLayout" Target="../slideLayouts/slideLayout7.xml"/><Relationship Id="rId3" Type="http://schemas.openxmlformats.org/officeDocument/2006/relationships/image" Target="../media/image17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4" Type="http://schemas.openxmlformats.org/officeDocument/2006/relationships/image" Target="../media/image18.jpeg"/><Relationship Id="rId1" Type="http://schemas.openxmlformats.org/officeDocument/2006/relationships/tags" Target="../tags/tag5.xml"/><Relationship Id="rId2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image" Target="../media/image2.png"/><Relationship Id="rId1" Type="http://schemas.microsoft.com/office/2007/relationships/media" Target="../media/media2.mp4"/><Relationship Id="rId2" Type="http://schemas.openxmlformats.org/officeDocument/2006/relationships/video" Target="../media/media2.mp4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7.xml"/><Relationship Id="rId5" Type="http://schemas.openxmlformats.org/officeDocument/2006/relationships/image" Target="../media/image21.jpeg"/><Relationship Id="rId6" Type="http://schemas.openxmlformats.org/officeDocument/2006/relationships/image" Target="../media/image22.png"/><Relationship Id="rId7" Type="http://schemas.openxmlformats.org/officeDocument/2006/relationships/image" Target="../media/image23.png"/><Relationship Id="rId1" Type="http://schemas.openxmlformats.org/officeDocument/2006/relationships/tags" Target="../tags/tag6.xml"/><Relationship Id="rId2" Type="http://schemas.openxmlformats.org/officeDocument/2006/relationships/tags" Target="../tags/tag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8.xml"/><Relationship Id="rId5" Type="http://schemas.openxmlformats.org/officeDocument/2006/relationships/image" Target="../media/image24.jpeg"/><Relationship Id="rId6" Type="http://schemas.openxmlformats.org/officeDocument/2006/relationships/image" Target="../media/image25.png"/><Relationship Id="rId7" Type="http://schemas.openxmlformats.org/officeDocument/2006/relationships/image" Target="../media/image4.png"/><Relationship Id="rId1" Type="http://schemas.openxmlformats.org/officeDocument/2006/relationships/tags" Target="../tags/tag9.xml"/><Relationship Id="rId2" Type="http://schemas.openxmlformats.org/officeDocument/2006/relationships/tags" Target="../tags/tag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4" Type="http://schemas.openxmlformats.org/officeDocument/2006/relationships/oleObject" Target="../embeddings/oleObject1.bin"/><Relationship Id="rId5" Type="http://schemas.openxmlformats.org/officeDocument/2006/relationships/image" Target="../media/image26.png"/><Relationship Id="rId6" Type="http://schemas.openxmlformats.org/officeDocument/2006/relationships/oleObject" Target="../embeddings/oleObject2.bin"/><Relationship Id="rId7" Type="http://schemas.openxmlformats.org/officeDocument/2006/relationships/image" Target="../media/image27.w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10.xml"/><Relationship Id="rId5" Type="http://schemas.openxmlformats.org/officeDocument/2006/relationships/image" Target="../media/image28.jpeg"/><Relationship Id="rId6" Type="http://schemas.openxmlformats.org/officeDocument/2006/relationships/image" Target="../media/image29.png"/><Relationship Id="rId1" Type="http://schemas.openxmlformats.org/officeDocument/2006/relationships/tags" Target="../tags/tag12.xml"/><Relationship Id="rId2" Type="http://schemas.openxmlformats.org/officeDocument/2006/relationships/tags" Target="../tags/tag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11.xml"/><Relationship Id="rId5" Type="http://schemas.openxmlformats.org/officeDocument/2006/relationships/image" Target="../media/image30.jpeg"/><Relationship Id="rId6" Type="http://schemas.openxmlformats.org/officeDocument/2006/relationships/image" Target="../media/image31.jpeg"/><Relationship Id="rId1" Type="http://schemas.openxmlformats.org/officeDocument/2006/relationships/tags" Target="../tags/tag15.xml"/><Relationship Id="rId2" Type="http://schemas.openxmlformats.org/officeDocument/2006/relationships/tags" Target="../tags/tag1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4" Type="http://schemas.openxmlformats.org/officeDocument/2006/relationships/image" Target="../media/image32.jpeg"/><Relationship Id="rId1" Type="http://schemas.openxmlformats.org/officeDocument/2006/relationships/tags" Target="../tags/tag18.xml"/><Relationship Id="rId2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4" Type="http://schemas.openxmlformats.org/officeDocument/2006/relationships/image" Target="../media/image33.jpeg"/><Relationship Id="rId1" Type="http://schemas.openxmlformats.org/officeDocument/2006/relationships/tags" Target="../tags/tag20.xml"/><Relationship Id="rId2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14.xml"/><Relationship Id="rId5" Type="http://schemas.openxmlformats.org/officeDocument/2006/relationships/image" Target="../media/image34.jpeg"/><Relationship Id="rId1" Type="http://schemas.openxmlformats.org/officeDocument/2006/relationships/tags" Target="../tags/tag22.xml"/><Relationship Id="rId2" Type="http://schemas.openxmlformats.org/officeDocument/2006/relationships/tags" Target="../tags/tag2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image" Target="../media/image35.png"/><Relationship Id="rId1" Type="http://schemas.microsoft.com/office/2007/relationships/media" Target="../media/media4.mp4"/><Relationship Id="rId2" Type="http://schemas.openxmlformats.org/officeDocument/2006/relationships/video" Target="../media/media4.mp4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image" Target="../media/image3.png"/><Relationship Id="rId1" Type="http://schemas.microsoft.com/office/2007/relationships/media" Target="../media/media3.mp4"/><Relationship Id="rId2" Type="http://schemas.openxmlformats.org/officeDocument/2006/relationships/video" Target="../media/media3.mp4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4" Type="http://schemas.openxmlformats.org/officeDocument/2006/relationships/image" Target="../media/image6.tiff"/><Relationship Id="rId5" Type="http://schemas.openxmlformats.org/officeDocument/2006/relationships/image" Target="../media/image7.tif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image" Target="../media/image13.jpeg"/><Relationship Id="rId5" Type="http://schemas.openxmlformats.org/officeDocument/2006/relationships/image" Target="../media/image14.jpeg"/><Relationship Id="rId1" Type="http://schemas.openxmlformats.org/officeDocument/2006/relationships/tags" Target="../tags/tag1.xml"/><Relationship Id="rId2" Type="http://schemas.openxmlformats.org/officeDocument/2006/relationships/tags" Target="../tags/tag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914400" y="3962400"/>
            <a:ext cx="6934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Micro Car based on MEMS electrostatic Actuator</a:t>
            </a:r>
          </a:p>
        </p:txBody>
      </p:sp>
      <p:sp>
        <p:nvSpPr>
          <p:cNvPr id="6" name="Rectangle 5"/>
          <p:cNvSpPr/>
          <p:nvPr/>
        </p:nvSpPr>
        <p:spPr>
          <a:xfrm>
            <a:off x="179512" y="4572000"/>
            <a:ext cx="8278688" cy="18466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b="1" dirty="0">
                <a:latin typeface="Times New Roman" charset="0"/>
                <a:ea typeface="Times New Roman" charset="0"/>
                <a:cs typeface="Times New Roman" charset="0"/>
              </a:rPr>
              <a:t>The Micro transportation system based on </a:t>
            </a:r>
            <a:r>
              <a:rPr lang="en-US" sz="2000" b="1" u="sng" dirty="0">
                <a:solidFill>
                  <a:srgbClr val="0000FF"/>
                </a:solidFill>
                <a:latin typeface="Times New Roman" charset="0"/>
                <a:ea typeface="Times New Roman" charset="0"/>
                <a:cs typeface="Times New Roman" charset="0"/>
              </a:rPr>
              <a:t>MEMS electrostatic actuator</a:t>
            </a:r>
            <a:r>
              <a:rPr lang="en-US" sz="2000" b="1" dirty="0">
                <a:latin typeface="Times New Roman" charset="0"/>
                <a:ea typeface="Times New Roman" charset="0"/>
                <a:cs typeface="Times New Roman" charset="0"/>
              </a:rPr>
              <a:t>. The micro car has a dimension of 0.2 mm x 0.03 mm (W x T). The 'road' system consists of straight, turning and T-junction modules</a:t>
            </a:r>
            <a:r>
              <a:rPr lang="en-US" sz="2000" b="1" dirty="0" smtClean="0">
                <a:latin typeface="Times New Roman" charset="0"/>
                <a:ea typeface="Times New Roman" charset="0"/>
                <a:cs typeface="Times New Roman" charset="0"/>
              </a:rPr>
              <a:t>.</a:t>
            </a:r>
          </a:p>
          <a:p>
            <a:pPr algn="just"/>
            <a:endParaRPr lang="en-US" b="1" dirty="0"/>
          </a:p>
          <a:p>
            <a:pPr algn="just"/>
            <a:r>
              <a:rPr lang="en-US" sz="1200" b="1" dirty="0"/>
              <a:t>D. V. Dao, P. H. Pham and S. Sugiyama, “Multi-Module Micro Transportation System Based on Electrostatic Comb-Drive Actuator and Ratchet Mechanism”, IEEE/ASME J. </a:t>
            </a:r>
            <a:r>
              <a:rPr lang="en-US" sz="1200" b="1" dirty="0" err="1"/>
              <a:t>Microelectromechanical</a:t>
            </a:r>
            <a:r>
              <a:rPr lang="en-US" sz="1200" b="1" dirty="0"/>
              <a:t> Systems (JMEMS), Vol.20/1, 140-149, (2011)</a:t>
            </a:r>
          </a:p>
        </p:txBody>
      </p:sp>
      <p:pic>
        <p:nvPicPr>
          <p:cNvPr id="3" name="Micro Transportation System based on MEMS electrostatic actuator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95736" y="116632"/>
            <a:ext cx="4680520" cy="3829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012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7" name="Slide Number Placeholder 5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CF6F295-BB1F-8546-8C34-D68CC4FE04E5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10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860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860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33413" y="1406525"/>
            <a:ext cx="7772400" cy="4114800"/>
          </a:xfrm>
        </p:spPr>
        <p:txBody>
          <a:bodyPr/>
          <a:lstStyle/>
          <a:p>
            <a:pPr marL="457200" indent="-457200"/>
            <a:r>
              <a:rPr lang="en-US" altLang="en-US">
                <a:ea typeface="Times New Roman" charset="0"/>
                <a:cs typeface="Times New Roman" charset="0"/>
              </a:rPr>
              <a:t>Valence electrons determine all of the following properties</a:t>
            </a:r>
          </a:p>
          <a:p>
            <a:pPr marL="1371600" lvl="2" indent="-457200">
              <a:buFontTx/>
              <a:buAutoNum type="arabicParenR"/>
            </a:pPr>
            <a:r>
              <a:rPr lang="en-US" altLang="en-US" sz="2800">
                <a:ea typeface="Times New Roman" charset="0"/>
                <a:cs typeface="Times New Roman" charset="0"/>
              </a:rPr>
              <a:t>Chemical (stability/ chemical reaction/ atomic bonding)</a:t>
            </a:r>
          </a:p>
          <a:p>
            <a:pPr marL="1371600" lvl="2" indent="-457200">
              <a:buFontTx/>
              <a:buAutoNum type="arabicParenR"/>
            </a:pPr>
            <a:r>
              <a:rPr lang="en-US" altLang="en-US" sz="2800">
                <a:ea typeface="Times New Roman" charset="0"/>
                <a:cs typeface="Times New Roman" charset="0"/>
              </a:rPr>
              <a:t>Electrical </a:t>
            </a:r>
          </a:p>
          <a:p>
            <a:pPr marL="1371600" lvl="2" indent="-457200">
              <a:buFontTx/>
              <a:buAutoNum type="arabicParenR"/>
            </a:pPr>
            <a:r>
              <a:rPr lang="en-US" altLang="en-US" sz="2800">
                <a:ea typeface="Times New Roman" charset="0"/>
                <a:cs typeface="Times New Roman" charset="0"/>
              </a:rPr>
              <a:t>Thermal</a:t>
            </a:r>
          </a:p>
          <a:p>
            <a:pPr marL="1371600" lvl="2" indent="-457200">
              <a:buFontTx/>
              <a:buAutoNum type="arabicParenR"/>
            </a:pPr>
            <a:r>
              <a:rPr lang="en-US" altLang="en-US" sz="2800">
                <a:ea typeface="Times New Roman" charset="0"/>
                <a:cs typeface="Times New Roman" charset="0"/>
              </a:rPr>
              <a:t>Optical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5" name="Slide Number Placeholder 5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A0D04CD-879A-8641-B713-4C64BF973726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11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88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Times New Roman" charset="0"/>
                <a:cs typeface="Times New Roman" charset="0"/>
              </a:rPr>
              <a:t>Electronic Structure</a:t>
            </a:r>
          </a:p>
        </p:txBody>
      </p:sp>
      <p:sp>
        <p:nvSpPr>
          <p:cNvPr id="880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11175" y="1219200"/>
            <a:ext cx="8237538" cy="4876800"/>
          </a:xfrm>
        </p:spPr>
        <p:txBody>
          <a:bodyPr/>
          <a:lstStyle/>
          <a:p>
            <a:r>
              <a:rPr lang="en-US" altLang="en-US" sz="2800" dirty="0">
                <a:ea typeface="Times New Roman" charset="0"/>
                <a:cs typeface="Times New Roman" charset="0"/>
              </a:rPr>
              <a:t>Electrons have wavelike and particulate properties.  </a:t>
            </a:r>
          </a:p>
          <a:p>
            <a:pPr lvl="1"/>
            <a:r>
              <a:rPr lang="en-US" altLang="en-US" sz="2400" dirty="0">
                <a:ea typeface="Times New Roman" charset="0"/>
                <a:cs typeface="Times New Roman" charset="0"/>
              </a:rPr>
              <a:t>This means that electrons are in </a:t>
            </a:r>
            <a:r>
              <a:rPr lang="en-US" altLang="en-US" sz="2400" dirty="0">
                <a:solidFill>
                  <a:srgbClr val="3333CC"/>
                </a:solidFill>
                <a:ea typeface="Times New Roman" charset="0"/>
                <a:cs typeface="Times New Roman" charset="0"/>
              </a:rPr>
              <a:t>orbitals</a:t>
            </a:r>
            <a:r>
              <a:rPr lang="en-US" altLang="en-US" sz="2400" dirty="0">
                <a:ea typeface="Times New Roman" charset="0"/>
                <a:cs typeface="Times New Roman" charset="0"/>
              </a:rPr>
              <a:t> defined by a probability.</a:t>
            </a:r>
          </a:p>
          <a:p>
            <a:pPr lvl="1"/>
            <a:r>
              <a:rPr lang="en-US" altLang="en-US" sz="2400" dirty="0">
                <a:ea typeface="Times New Roman" charset="0"/>
                <a:cs typeface="Times New Roman" charset="0"/>
              </a:rPr>
              <a:t>Each orbital at discrete energy level determined by </a:t>
            </a:r>
            <a:r>
              <a:rPr lang="en-US" altLang="en-US" sz="2400" dirty="0">
                <a:solidFill>
                  <a:srgbClr val="3333CC"/>
                </a:solidFill>
                <a:ea typeface="Times New Roman" charset="0"/>
                <a:cs typeface="Times New Roman" charset="0"/>
              </a:rPr>
              <a:t>quantum numbers</a:t>
            </a:r>
            <a:r>
              <a:rPr lang="en-US" altLang="en-US" sz="2400" dirty="0">
                <a:ea typeface="Times New Roman" charset="0"/>
                <a:cs typeface="Times New Roman" charset="0"/>
              </a:rPr>
              <a:t>.</a:t>
            </a:r>
            <a:br>
              <a:rPr lang="en-US" altLang="en-US" sz="2400" dirty="0">
                <a:ea typeface="Times New Roman" charset="0"/>
                <a:cs typeface="Times New Roman" charset="0"/>
              </a:rPr>
            </a:br>
            <a:r>
              <a:rPr lang="en-US" altLang="en-US" sz="2400" dirty="0">
                <a:ea typeface="Times New Roman" charset="0"/>
                <a:cs typeface="Times New Roman" charset="0"/>
              </a:rPr>
              <a:t> </a:t>
            </a:r>
            <a:br>
              <a:rPr lang="en-US" altLang="en-US" sz="2400" dirty="0">
                <a:ea typeface="Times New Roman" charset="0"/>
                <a:cs typeface="Times New Roman" charset="0"/>
              </a:rPr>
            </a:br>
            <a:r>
              <a:rPr lang="en-US" altLang="en-US" sz="2400" u="sng" dirty="0">
                <a:ea typeface="Times New Roman" charset="0"/>
                <a:cs typeface="Times New Roman" charset="0"/>
              </a:rPr>
              <a:t>Quantum #</a:t>
            </a:r>
            <a:r>
              <a:rPr lang="en-US" altLang="en-US" sz="2400" dirty="0">
                <a:ea typeface="Times New Roman" charset="0"/>
                <a:cs typeface="Times New Roman" charset="0"/>
              </a:rPr>
              <a:t> 			</a:t>
            </a:r>
            <a:r>
              <a:rPr lang="en-US" altLang="en-US" sz="2400" u="sng" dirty="0">
                <a:ea typeface="Times New Roman" charset="0"/>
                <a:cs typeface="Times New Roman" charset="0"/>
              </a:rPr>
              <a:t>Designation</a:t>
            </a:r>
            <a:r>
              <a:rPr lang="en-US" altLang="en-US" sz="2400" dirty="0">
                <a:ea typeface="Times New Roman" charset="0"/>
                <a:cs typeface="Times New Roman" charset="0"/>
              </a:rPr>
              <a:t> 	</a:t>
            </a:r>
          </a:p>
          <a:p>
            <a:pPr lvl="1">
              <a:buFontTx/>
              <a:buNone/>
            </a:pPr>
            <a:r>
              <a:rPr lang="en-US" altLang="en-US" sz="2000" i="1" dirty="0">
                <a:solidFill>
                  <a:schemeClr val="accent2"/>
                </a:solidFill>
                <a:ea typeface="Times New Roman" charset="0"/>
                <a:cs typeface="Times New Roman" charset="0"/>
              </a:rPr>
              <a:t>n</a:t>
            </a:r>
            <a:r>
              <a:rPr lang="en-US" altLang="en-US" sz="2000" dirty="0">
                <a:solidFill>
                  <a:schemeClr val="accent2"/>
                </a:solidFill>
                <a:ea typeface="Times New Roman" charset="0"/>
                <a:cs typeface="Times New Roman" charset="0"/>
              </a:rPr>
              <a:t> = principal (energy level-shell)	</a:t>
            </a:r>
            <a:r>
              <a:rPr lang="en-US" altLang="en-US" sz="2000" i="1" dirty="0">
                <a:solidFill>
                  <a:schemeClr val="accent2"/>
                </a:solidFill>
                <a:ea typeface="Times New Roman" charset="0"/>
                <a:cs typeface="Times New Roman" charset="0"/>
              </a:rPr>
              <a:t>K</a:t>
            </a:r>
            <a:r>
              <a:rPr lang="en-US" altLang="en-US" sz="2000" dirty="0">
                <a:solidFill>
                  <a:schemeClr val="accent2"/>
                </a:solidFill>
                <a:ea typeface="Times New Roman" charset="0"/>
                <a:cs typeface="Times New Roman" charset="0"/>
              </a:rPr>
              <a:t>, </a:t>
            </a:r>
            <a:r>
              <a:rPr lang="en-US" altLang="en-US" sz="2000" i="1" dirty="0">
                <a:solidFill>
                  <a:schemeClr val="accent2"/>
                </a:solidFill>
                <a:ea typeface="Times New Roman" charset="0"/>
                <a:cs typeface="Times New Roman" charset="0"/>
              </a:rPr>
              <a:t>L</a:t>
            </a:r>
            <a:r>
              <a:rPr lang="en-US" altLang="en-US" sz="2000" dirty="0">
                <a:solidFill>
                  <a:schemeClr val="accent2"/>
                </a:solidFill>
                <a:ea typeface="Times New Roman" charset="0"/>
                <a:cs typeface="Times New Roman" charset="0"/>
              </a:rPr>
              <a:t>, </a:t>
            </a:r>
            <a:r>
              <a:rPr lang="en-US" altLang="en-US" sz="2000" i="1" dirty="0">
                <a:solidFill>
                  <a:schemeClr val="accent2"/>
                </a:solidFill>
                <a:ea typeface="Times New Roman" charset="0"/>
                <a:cs typeface="Times New Roman" charset="0"/>
              </a:rPr>
              <a:t>M</a:t>
            </a:r>
            <a:r>
              <a:rPr lang="en-US" altLang="en-US" sz="2000" dirty="0">
                <a:solidFill>
                  <a:schemeClr val="accent2"/>
                </a:solidFill>
                <a:ea typeface="Times New Roman" charset="0"/>
                <a:cs typeface="Times New Roman" charset="0"/>
              </a:rPr>
              <a:t>, </a:t>
            </a:r>
            <a:r>
              <a:rPr lang="en-US" altLang="en-US" sz="2000" i="1" dirty="0">
                <a:solidFill>
                  <a:schemeClr val="accent2"/>
                </a:solidFill>
                <a:ea typeface="Times New Roman" charset="0"/>
                <a:cs typeface="Times New Roman" charset="0"/>
              </a:rPr>
              <a:t>N</a:t>
            </a:r>
            <a:r>
              <a:rPr lang="en-US" altLang="en-US" sz="2000" dirty="0">
                <a:solidFill>
                  <a:schemeClr val="accent2"/>
                </a:solidFill>
                <a:ea typeface="Times New Roman" charset="0"/>
                <a:cs typeface="Times New Roman" charset="0"/>
              </a:rPr>
              <a:t>, </a:t>
            </a:r>
            <a:r>
              <a:rPr lang="en-US" altLang="en-US" sz="2000" i="1" dirty="0">
                <a:solidFill>
                  <a:schemeClr val="accent2"/>
                </a:solidFill>
                <a:ea typeface="Times New Roman" charset="0"/>
                <a:cs typeface="Times New Roman" charset="0"/>
              </a:rPr>
              <a:t>O</a:t>
            </a:r>
            <a:r>
              <a:rPr lang="en-US" altLang="en-US" sz="2000" dirty="0">
                <a:solidFill>
                  <a:schemeClr val="accent2"/>
                </a:solidFill>
                <a:ea typeface="Times New Roman" charset="0"/>
                <a:cs typeface="Times New Roman" charset="0"/>
              </a:rPr>
              <a:t>  (1, 2, 3, etc.)</a:t>
            </a:r>
          </a:p>
          <a:p>
            <a:pPr lvl="1">
              <a:buFontTx/>
              <a:buNone/>
            </a:pPr>
            <a:endParaRPr lang="en-US" altLang="en-US" sz="2000" dirty="0">
              <a:solidFill>
                <a:schemeClr val="accent2"/>
              </a:solidFill>
              <a:ea typeface="Times New Roman" charset="0"/>
              <a:cs typeface="Times New Roman" charset="0"/>
            </a:endParaRPr>
          </a:p>
          <a:p>
            <a:pPr lvl="1">
              <a:buFontTx/>
              <a:buNone/>
            </a:pPr>
            <a:r>
              <a:rPr lang="en-US" altLang="en-US" sz="2000" dirty="0">
                <a:solidFill>
                  <a:srgbClr val="CC0000"/>
                </a:solidFill>
                <a:latin typeface="Forte" charset="0"/>
                <a:ea typeface="Times New Roman" charset="0"/>
                <a:cs typeface="Times New Roman" charset="0"/>
              </a:rPr>
              <a:t>l</a:t>
            </a:r>
            <a:r>
              <a:rPr lang="en-US" altLang="en-US" sz="2000" dirty="0">
                <a:solidFill>
                  <a:srgbClr val="CC0000"/>
                </a:solidFill>
                <a:ea typeface="Times New Roman" charset="0"/>
                <a:cs typeface="Times New Roman" charset="0"/>
              </a:rPr>
              <a:t> = subsidiary (subshell)	                </a:t>
            </a:r>
            <a:r>
              <a:rPr lang="en-US" altLang="en-US" sz="2000" i="1" dirty="0">
                <a:solidFill>
                  <a:srgbClr val="CC0000"/>
                </a:solidFill>
                <a:ea typeface="Times New Roman" charset="0"/>
                <a:cs typeface="Times New Roman" charset="0"/>
              </a:rPr>
              <a:t>s</a:t>
            </a:r>
            <a:r>
              <a:rPr lang="en-US" altLang="en-US" sz="2000" dirty="0">
                <a:solidFill>
                  <a:srgbClr val="CC0000"/>
                </a:solidFill>
                <a:ea typeface="Times New Roman" charset="0"/>
                <a:cs typeface="Times New Roman" charset="0"/>
              </a:rPr>
              <a:t>, </a:t>
            </a:r>
            <a:r>
              <a:rPr lang="en-US" altLang="en-US" sz="2000" i="1" dirty="0">
                <a:solidFill>
                  <a:srgbClr val="CC0000"/>
                </a:solidFill>
                <a:ea typeface="Times New Roman" charset="0"/>
                <a:cs typeface="Times New Roman" charset="0"/>
              </a:rPr>
              <a:t>p</a:t>
            </a:r>
            <a:r>
              <a:rPr lang="en-US" altLang="en-US" sz="2000" dirty="0">
                <a:solidFill>
                  <a:srgbClr val="CC0000"/>
                </a:solidFill>
                <a:ea typeface="Times New Roman" charset="0"/>
                <a:cs typeface="Times New Roman" charset="0"/>
              </a:rPr>
              <a:t>, </a:t>
            </a:r>
            <a:r>
              <a:rPr lang="en-US" altLang="en-US" sz="2000" i="1" dirty="0">
                <a:solidFill>
                  <a:srgbClr val="CC0000"/>
                </a:solidFill>
                <a:ea typeface="Times New Roman" charset="0"/>
                <a:cs typeface="Times New Roman" charset="0"/>
              </a:rPr>
              <a:t>d</a:t>
            </a:r>
            <a:r>
              <a:rPr lang="en-US" altLang="en-US" sz="2000" dirty="0">
                <a:solidFill>
                  <a:srgbClr val="CC0000"/>
                </a:solidFill>
                <a:ea typeface="Times New Roman" charset="0"/>
                <a:cs typeface="Times New Roman" charset="0"/>
              </a:rPr>
              <a:t>, </a:t>
            </a:r>
            <a:r>
              <a:rPr lang="en-US" altLang="en-US" sz="2000" i="1" dirty="0">
                <a:solidFill>
                  <a:srgbClr val="CC0000"/>
                </a:solidFill>
                <a:ea typeface="Times New Roman" charset="0"/>
                <a:cs typeface="Times New Roman" charset="0"/>
              </a:rPr>
              <a:t>f</a:t>
            </a:r>
            <a:r>
              <a:rPr lang="en-US" altLang="en-US" sz="2000" dirty="0">
                <a:solidFill>
                  <a:srgbClr val="CC0000"/>
                </a:solidFill>
                <a:ea typeface="Times New Roman" charset="0"/>
                <a:cs typeface="Times New Roman" charset="0"/>
              </a:rPr>
              <a:t>   (0, 1, 2, 3,…, </a:t>
            </a:r>
            <a:r>
              <a:rPr lang="en-US" altLang="en-US" sz="2000" i="1" dirty="0">
                <a:solidFill>
                  <a:srgbClr val="CC0000"/>
                </a:solidFill>
                <a:ea typeface="Times New Roman" charset="0"/>
                <a:cs typeface="Times New Roman" charset="0"/>
              </a:rPr>
              <a:t>n</a:t>
            </a:r>
            <a:r>
              <a:rPr lang="en-US" altLang="en-US" sz="600" i="1" dirty="0">
                <a:solidFill>
                  <a:srgbClr val="CC0000"/>
                </a:solidFill>
                <a:ea typeface="Times New Roman" charset="0"/>
                <a:cs typeface="Times New Roman" charset="0"/>
              </a:rPr>
              <a:t> </a:t>
            </a:r>
            <a:r>
              <a:rPr lang="en-US" altLang="en-US" sz="2000" dirty="0">
                <a:solidFill>
                  <a:srgbClr val="CC0000"/>
                </a:solidFill>
                <a:ea typeface="Times New Roman" charset="0"/>
                <a:cs typeface="Times New Roman" charset="0"/>
              </a:rPr>
              <a:t>-1)</a:t>
            </a:r>
          </a:p>
          <a:p>
            <a:pPr lvl="1">
              <a:buFontTx/>
              <a:buNone/>
            </a:pPr>
            <a:endParaRPr lang="en-US" altLang="en-US" sz="2000" i="1" dirty="0">
              <a:solidFill>
                <a:srgbClr val="008000"/>
              </a:solidFill>
              <a:ea typeface="Times New Roman" charset="0"/>
              <a:cs typeface="Times New Roman" charset="0"/>
            </a:endParaRPr>
          </a:p>
          <a:p>
            <a:pPr lvl="1">
              <a:buFontTx/>
              <a:buNone/>
            </a:pPr>
            <a:r>
              <a:rPr lang="en-US" altLang="en-US" sz="2000" i="1" dirty="0">
                <a:solidFill>
                  <a:srgbClr val="008000"/>
                </a:solidFill>
                <a:ea typeface="Times New Roman" charset="0"/>
                <a:cs typeface="Times New Roman" charset="0"/>
              </a:rPr>
              <a:t>    m</a:t>
            </a:r>
            <a:r>
              <a:rPr lang="en-US" altLang="en-US" sz="2000" i="1" baseline="-25000" dirty="0">
                <a:solidFill>
                  <a:srgbClr val="008000"/>
                </a:solidFill>
                <a:ea typeface="Times New Roman" charset="0"/>
                <a:cs typeface="Times New Roman" charset="0"/>
              </a:rPr>
              <a:t>l</a:t>
            </a:r>
            <a:r>
              <a:rPr lang="en-US" altLang="en-US" sz="2000" dirty="0">
                <a:solidFill>
                  <a:srgbClr val="008000"/>
                </a:solidFill>
                <a:ea typeface="Times New Roman" charset="0"/>
                <a:cs typeface="Times New Roman" charset="0"/>
              </a:rPr>
              <a:t> = magnetic			1, 3, 5, 7 (-</a:t>
            </a:r>
            <a:r>
              <a:rPr lang="en-US" altLang="en-US" sz="2000" dirty="0">
                <a:solidFill>
                  <a:srgbClr val="008000"/>
                </a:solidFill>
                <a:latin typeface="Forte" charset="0"/>
                <a:ea typeface="Times New Roman" charset="0"/>
                <a:cs typeface="Times New Roman" charset="0"/>
              </a:rPr>
              <a:t>l</a:t>
            </a:r>
            <a:r>
              <a:rPr lang="en-US" altLang="en-US" sz="2000" dirty="0">
                <a:solidFill>
                  <a:srgbClr val="008000"/>
                </a:solidFill>
                <a:ea typeface="Times New Roman" charset="0"/>
                <a:cs typeface="Times New Roman" charset="0"/>
              </a:rPr>
              <a:t> to +</a:t>
            </a:r>
            <a:r>
              <a:rPr lang="en-US" altLang="en-US" sz="2000" dirty="0">
                <a:solidFill>
                  <a:srgbClr val="008000"/>
                </a:solidFill>
                <a:latin typeface="Forte" charset="0"/>
                <a:ea typeface="Times New Roman" charset="0"/>
                <a:cs typeface="Times New Roman" charset="0"/>
              </a:rPr>
              <a:t>l</a:t>
            </a:r>
            <a:r>
              <a:rPr lang="en-US" altLang="en-US" sz="2000" dirty="0">
                <a:solidFill>
                  <a:srgbClr val="008000"/>
                </a:solidFill>
                <a:ea typeface="Times New Roman" charset="0"/>
                <a:cs typeface="Times New Roman" charset="0"/>
              </a:rPr>
              <a:t>)</a:t>
            </a:r>
          </a:p>
          <a:p>
            <a:pPr lvl="1">
              <a:buFontTx/>
              <a:buNone/>
            </a:pPr>
            <a:endParaRPr lang="en-US" altLang="en-US" sz="2000" i="1" dirty="0">
              <a:solidFill>
                <a:srgbClr val="FF3300"/>
              </a:solidFill>
              <a:ea typeface="Times New Roman" charset="0"/>
              <a:cs typeface="Times New Roman" charset="0"/>
            </a:endParaRPr>
          </a:p>
          <a:p>
            <a:pPr lvl="1">
              <a:buFontTx/>
              <a:buNone/>
            </a:pPr>
            <a:r>
              <a:rPr lang="en-US" altLang="en-US" sz="2000" i="1" dirty="0" err="1">
                <a:solidFill>
                  <a:srgbClr val="FF3300"/>
                </a:solidFill>
                <a:ea typeface="Times New Roman" charset="0"/>
                <a:cs typeface="Times New Roman" charset="0"/>
              </a:rPr>
              <a:t>m</a:t>
            </a:r>
            <a:r>
              <a:rPr lang="en-US" altLang="en-US" sz="2000" i="1" baseline="-25000" dirty="0" err="1">
                <a:solidFill>
                  <a:srgbClr val="FF3300"/>
                </a:solidFill>
                <a:ea typeface="Times New Roman" charset="0"/>
                <a:cs typeface="Times New Roman" charset="0"/>
              </a:rPr>
              <a:t>s</a:t>
            </a:r>
            <a:r>
              <a:rPr lang="en-US" altLang="en-US" sz="2000" dirty="0">
                <a:solidFill>
                  <a:srgbClr val="FF3300"/>
                </a:solidFill>
                <a:ea typeface="Times New Roman" charset="0"/>
                <a:cs typeface="Times New Roman" charset="0"/>
              </a:rPr>
              <a:t> = spin orientation			½, -½</a:t>
            </a:r>
            <a:r>
              <a:rPr lang="en-US" altLang="en-US" sz="2400" dirty="0">
                <a:solidFill>
                  <a:srgbClr val="FF3300"/>
                </a:solidFill>
                <a:ea typeface="Times New Roman" charset="0"/>
                <a:cs typeface="Times New Roman" charset="0"/>
              </a:rPr>
              <a:t> </a:t>
            </a:r>
          </a:p>
        </p:txBody>
      </p:sp>
      <p:sp>
        <p:nvSpPr>
          <p:cNvPr id="88068" name="TextBox 4"/>
          <p:cNvSpPr txBox="1">
            <a:spLocks noChangeArrowheads="1"/>
          </p:cNvSpPr>
          <p:nvPr/>
        </p:nvSpPr>
        <p:spPr bwMode="auto">
          <a:xfrm>
            <a:off x="0" y="4059238"/>
            <a:ext cx="1071563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IN" altLang="en-US" sz="1200">
                <a:latin typeface="Arial" charset="0"/>
              </a:rPr>
              <a:t>Position of an electron</a:t>
            </a:r>
          </a:p>
        </p:txBody>
      </p:sp>
      <p:sp>
        <p:nvSpPr>
          <p:cNvPr id="88069" name="TextBox 5"/>
          <p:cNvSpPr txBox="1">
            <a:spLocks noChangeArrowheads="1"/>
          </p:cNvSpPr>
          <p:nvPr/>
        </p:nvSpPr>
        <p:spPr bwMode="auto">
          <a:xfrm>
            <a:off x="25400" y="4618038"/>
            <a:ext cx="1071563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IN" altLang="en-US" sz="1200">
                <a:latin typeface="Arial" charset="0"/>
              </a:rPr>
              <a:t>Shape of the subshell</a:t>
            </a:r>
          </a:p>
        </p:txBody>
      </p:sp>
      <p:sp>
        <p:nvSpPr>
          <p:cNvPr id="88070" name="TextBox 6"/>
          <p:cNvSpPr txBox="1">
            <a:spLocks noChangeArrowheads="1"/>
          </p:cNvSpPr>
          <p:nvPr/>
        </p:nvSpPr>
        <p:spPr bwMode="auto">
          <a:xfrm>
            <a:off x="25400" y="5238750"/>
            <a:ext cx="126047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IN" altLang="en-US" sz="1200">
                <a:latin typeface="Arial" charset="0"/>
              </a:rPr>
              <a:t># of energy states for each      subshell</a:t>
            </a:r>
          </a:p>
        </p:txBody>
      </p:sp>
      <p:sp>
        <p:nvSpPr>
          <p:cNvPr id="88071" name="TextBox 7"/>
          <p:cNvSpPr txBox="1">
            <a:spLocks noChangeArrowheads="1"/>
          </p:cNvSpPr>
          <p:nvPr/>
        </p:nvSpPr>
        <p:spPr bwMode="auto">
          <a:xfrm>
            <a:off x="-71438" y="3714750"/>
            <a:ext cx="1119188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IN" altLang="en-US" sz="1600" u="sng">
                <a:latin typeface="Arial" charset="0"/>
              </a:rPr>
              <a:t>Related to</a:t>
            </a:r>
          </a:p>
        </p:txBody>
      </p:sp>
      <p:sp>
        <p:nvSpPr>
          <p:cNvPr id="88072" name="TextBox 8"/>
          <p:cNvSpPr txBox="1">
            <a:spLocks noChangeArrowheads="1"/>
          </p:cNvSpPr>
          <p:nvPr/>
        </p:nvSpPr>
        <p:spPr bwMode="auto">
          <a:xfrm>
            <a:off x="0" y="6132513"/>
            <a:ext cx="1071563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IN" altLang="en-US" sz="1200">
                <a:latin typeface="Arial" charset="0"/>
              </a:rPr>
              <a:t>Spin moment of an electron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0" y="4437063"/>
            <a:ext cx="8459788" cy="206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25400" y="5202238"/>
            <a:ext cx="8461375" cy="206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25400" y="6059488"/>
            <a:ext cx="8461375" cy="206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3" name="Slide Number Placeholder 5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5440682-1B56-CB40-BA49-F25EFA5C488E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12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901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Times New Roman" charset="0"/>
                <a:cs typeface="Times New Roman" charset="0"/>
              </a:rPr>
              <a:t>Electron Energy States</a:t>
            </a:r>
            <a:endParaRPr lang="en-US" altLang="en-US"/>
          </a:p>
        </p:txBody>
      </p:sp>
      <p:sp>
        <p:nvSpPr>
          <p:cNvPr id="90115" name="Line 45"/>
          <p:cNvSpPr>
            <a:spLocks noChangeShapeType="1"/>
          </p:cNvSpPr>
          <p:nvPr/>
        </p:nvSpPr>
        <p:spPr bwMode="auto">
          <a:xfrm flipV="1">
            <a:off x="1785938" y="2197100"/>
            <a:ext cx="0" cy="43116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90116" name="Group 53"/>
          <p:cNvGrpSpPr>
            <a:grpSpLocks/>
          </p:cNvGrpSpPr>
          <p:nvPr/>
        </p:nvGrpSpPr>
        <p:grpSpPr bwMode="auto">
          <a:xfrm>
            <a:off x="712788" y="2235200"/>
            <a:ext cx="6688137" cy="4111625"/>
            <a:chOff x="449" y="1408"/>
            <a:chExt cx="4213" cy="2590"/>
          </a:xfrm>
        </p:grpSpPr>
        <p:sp>
          <p:nvSpPr>
            <p:cNvPr id="90120" name="Line 4"/>
            <p:cNvSpPr>
              <a:spLocks noChangeShapeType="1"/>
            </p:cNvSpPr>
            <p:nvPr/>
          </p:nvSpPr>
          <p:spPr bwMode="auto">
            <a:xfrm>
              <a:off x="2459" y="3908"/>
              <a:ext cx="220" cy="0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0121" name="Text Box 5"/>
            <p:cNvSpPr txBox="1">
              <a:spLocks noChangeArrowheads="1"/>
            </p:cNvSpPr>
            <p:nvPr/>
          </p:nvSpPr>
          <p:spPr bwMode="auto">
            <a:xfrm>
              <a:off x="1408" y="3734"/>
              <a:ext cx="301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charset="0"/>
                </a:defRPr>
              </a:lvl1pPr>
              <a:lvl2pPr marL="742950" indent="-28575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charset="0"/>
                </a:defRPr>
              </a:lvl2pPr>
              <a:lvl3pPr marL="1143000" indent="-22860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charset="0"/>
                </a:defRPr>
              </a:lvl3pPr>
              <a:lvl4pPr marL="1600200" indent="-22860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charset="0"/>
                </a:defRPr>
              </a:lvl4pPr>
              <a:lvl5pPr marL="2057400" indent="-22860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FontTx/>
                <a:buNone/>
              </a:pPr>
              <a:r>
                <a:rPr lang="en-US" altLang="en-US" sz="2000">
                  <a:solidFill>
                    <a:srgbClr val="660000"/>
                  </a:solidFill>
                  <a:latin typeface="Arial" charset="0"/>
                </a:rPr>
                <a:t>1</a:t>
              </a:r>
              <a:r>
                <a:rPr lang="en-US" altLang="en-US" sz="2000" i="1">
                  <a:solidFill>
                    <a:srgbClr val="660000"/>
                  </a:solidFill>
                  <a:latin typeface="Arial" charset="0"/>
                </a:rPr>
                <a:t>s</a:t>
              </a:r>
            </a:p>
          </p:txBody>
        </p:sp>
        <p:sp>
          <p:nvSpPr>
            <p:cNvPr id="90122" name="Line 9"/>
            <p:cNvSpPr>
              <a:spLocks noChangeShapeType="1"/>
            </p:cNvSpPr>
            <p:nvPr/>
          </p:nvSpPr>
          <p:spPr bwMode="auto">
            <a:xfrm>
              <a:off x="2463" y="3501"/>
              <a:ext cx="220" cy="0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0123" name="Text Box 10"/>
            <p:cNvSpPr txBox="1">
              <a:spLocks noChangeArrowheads="1"/>
            </p:cNvSpPr>
            <p:nvPr/>
          </p:nvSpPr>
          <p:spPr bwMode="auto">
            <a:xfrm>
              <a:off x="1403" y="3336"/>
              <a:ext cx="301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charset="0"/>
                </a:defRPr>
              </a:lvl1pPr>
              <a:lvl2pPr marL="742950" indent="-28575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charset="0"/>
                </a:defRPr>
              </a:lvl2pPr>
              <a:lvl3pPr marL="1143000" indent="-22860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charset="0"/>
                </a:defRPr>
              </a:lvl3pPr>
              <a:lvl4pPr marL="1600200" indent="-22860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charset="0"/>
                </a:defRPr>
              </a:lvl4pPr>
              <a:lvl5pPr marL="2057400" indent="-22860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FontTx/>
                <a:buNone/>
              </a:pPr>
              <a:r>
                <a:rPr lang="en-US" altLang="en-US" sz="2000">
                  <a:solidFill>
                    <a:srgbClr val="CC0000"/>
                  </a:solidFill>
                  <a:latin typeface="Arial" charset="0"/>
                </a:rPr>
                <a:t>2</a:t>
              </a:r>
              <a:r>
                <a:rPr lang="en-US" altLang="en-US" sz="2000" i="1">
                  <a:solidFill>
                    <a:srgbClr val="CC0000"/>
                  </a:solidFill>
                  <a:latin typeface="Arial" charset="0"/>
                </a:rPr>
                <a:t>s</a:t>
              </a:r>
            </a:p>
          </p:txBody>
        </p:sp>
        <p:sp>
          <p:nvSpPr>
            <p:cNvPr id="90124" name="Line 11"/>
            <p:cNvSpPr>
              <a:spLocks noChangeShapeType="1"/>
            </p:cNvSpPr>
            <p:nvPr/>
          </p:nvSpPr>
          <p:spPr bwMode="auto">
            <a:xfrm>
              <a:off x="2467" y="3322"/>
              <a:ext cx="220" cy="0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0125" name="Text Box 12"/>
            <p:cNvSpPr txBox="1">
              <a:spLocks noChangeArrowheads="1"/>
            </p:cNvSpPr>
            <p:nvPr/>
          </p:nvSpPr>
          <p:spPr bwMode="auto">
            <a:xfrm>
              <a:off x="1371" y="3157"/>
              <a:ext cx="384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charset="0"/>
                </a:defRPr>
              </a:lvl1pPr>
              <a:lvl2pPr marL="742950" indent="-28575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charset="0"/>
                </a:defRPr>
              </a:lvl2pPr>
              <a:lvl3pPr marL="1143000" indent="-22860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charset="0"/>
                </a:defRPr>
              </a:lvl3pPr>
              <a:lvl4pPr marL="1600200" indent="-22860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charset="0"/>
                </a:defRPr>
              </a:lvl4pPr>
              <a:lvl5pPr marL="2057400" indent="-22860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FontTx/>
                <a:buNone/>
              </a:pPr>
              <a:r>
                <a:rPr lang="en-US" altLang="en-US" sz="2000">
                  <a:solidFill>
                    <a:srgbClr val="CC0000"/>
                  </a:solidFill>
                  <a:latin typeface="Arial" charset="0"/>
                </a:rPr>
                <a:t>2</a:t>
              </a:r>
              <a:r>
                <a:rPr lang="en-US" altLang="en-US" sz="2000" i="1">
                  <a:solidFill>
                    <a:srgbClr val="CC0000"/>
                  </a:solidFill>
                  <a:latin typeface="Arial" charset="0"/>
                </a:rPr>
                <a:t>p</a:t>
              </a:r>
            </a:p>
          </p:txBody>
        </p:sp>
        <p:sp>
          <p:nvSpPr>
            <p:cNvPr id="90126" name="Line 13"/>
            <p:cNvSpPr>
              <a:spLocks noChangeShapeType="1"/>
            </p:cNvSpPr>
            <p:nvPr/>
          </p:nvSpPr>
          <p:spPr bwMode="auto">
            <a:xfrm>
              <a:off x="2737" y="3322"/>
              <a:ext cx="220" cy="0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0127" name="Line 14"/>
            <p:cNvSpPr>
              <a:spLocks noChangeShapeType="1"/>
            </p:cNvSpPr>
            <p:nvPr/>
          </p:nvSpPr>
          <p:spPr bwMode="auto">
            <a:xfrm>
              <a:off x="2197" y="3323"/>
              <a:ext cx="220" cy="0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0128" name="Text Box 17"/>
            <p:cNvSpPr txBox="1">
              <a:spLocks noChangeArrowheads="1"/>
            </p:cNvSpPr>
            <p:nvPr/>
          </p:nvSpPr>
          <p:spPr bwMode="auto">
            <a:xfrm>
              <a:off x="3583" y="3748"/>
              <a:ext cx="1053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charset="0"/>
                </a:defRPr>
              </a:lvl1pPr>
              <a:lvl2pPr marL="742950" indent="-28575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charset="0"/>
                </a:defRPr>
              </a:lvl2pPr>
              <a:lvl3pPr marL="1143000" indent="-22860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charset="0"/>
                </a:defRPr>
              </a:lvl3pPr>
              <a:lvl4pPr marL="1600200" indent="-22860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charset="0"/>
                </a:defRPr>
              </a:lvl4pPr>
              <a:lvl5pPr marL="2057400" indent="-22860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000" i="1">
                  <a:solidFill>
                    <a:srgbClr val="660000"/>
                  </a:solidFill>
                  <a:latin typeface="Arial" charset="0"/>
                </a:rPr>
                <a:t>K</a:t>
              </a:r>
              <a:r>
                <a:rPr lang="en-US" altLang="en-US" sz="2000">
                  <a:solidFill>
                    <a:srgbClr val="660000"/>
                  </a:solidFill>
                  <a:latin typeface="Arial" charset="0"/>
                </a:rPr>
                <a:t>-shell  </a:t>
              </a:r>
              <a:r>
                <a:rPr lang="en-US" altLang="en-US" sz="2000" i="1">
                  <a:solidFill>
                    <a:srgbClr val="660000"/>
                  </a:solidFill>
                  <a:latin typeface="Arial" charset="0"/>
                </a:rPr>
                <a:t>n </a:t>
              </a:r>
              <a:r>
                <a:rPr lang="en-US" altLang="en-US" sz="2000">
                  <a:solidFill>
                    <a:srgbClr val="660000"/>
                  </a:solidFill>
                  <a:latin typeface="Arial" charset="0"/>
                </a:rPr>
                <a:t>= 1</a:t>
              </a:r>
            </a:p>
          </p:txBody>
        </p:sp>
        <p:sp>
          <p:nvSpPr>
            <p:cNvPr id="90129" name="Text Box 18"/>
            <p:cNvSpPr txBox="1">
              <a:spLocks noChangeArrowheads="1"/>
            </p:cNvSpPr>
            <p:nvPr/>
          </p:nvSpPr>
          <p:spPr bwMode="auto">
            <a:xfrm>
              <a:off x="3584" y="3232"/>
              <a:ext cx="1035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charset="0"/>
                </a:defRPr>
              </a:lvl1pPr>
              <a:lvl2pPr marL="742950" indent="-28575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charset="0"/>
                </a:defRPr>
              </a:lvl2pPr>
              <a:lvl3pPr marL="1143000" indent="-22860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charset="0"/>
                </a:defRPr>
              </a:lvl3pPr>
              <a:lvl4pPr marL="1600200" indent="-22860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charset="0"/>
                </a:defRPr>
              </a:lvl4pPr>
              <a:lvl5pPr marL="2057400" indent="-22860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000" i="1">
                  <a:solidFill>
                    <a:srgbClr val="CC0000"/>
                  </a:solidFill>
                  <a:latin typeface="Arial" charset="0"/>
                </a:rPr>
                <a:t>L</a:t>
              </a:r>
              <a:r>
                <a:rPr lang="en-US" altLang="en-US" sz="2000">
                  <a:solidFill>
                    <a:srgbClr val="CC0000"/>
                  </a:solidFill>
                  <a:latin typeface="Arial" charset="0"/>
                </a:rPr>
                <a:t>-shell  </a:t>
              </a:r>
              <a:r>
                <a:rPr lang="en-US" altLang="en-US" sz="2000" i="1">
                  <a:solidFill>
                    <a:srgbClr val="CC0000"/>
                  </a:solidFill>
                  <a:latin typeface="Arial" charset="0"/>
                </a:rPr>
                <a:t>n </a:t>
              </a:r>
              <a:r>
                <a:rPr lang="en-US" altLang="en-US" sz="2000">
                  <a:solidFill>
                    <a:srgbClr val="CC0000"/>
                  </a:solidFill>
                  <a:latin typeface="Arial" charset="0"/>
                </a:rPr>
                <a:t>= 2</a:t>
              </a:r>
            </a:p>
          </p:txBody>
        </p:sp>
        <p:sp>
          <p:nvSpPr>
            <p:cNvPr id="90130" name="Line 19"/>
            <p:cNvSpPr>
              <a:spLocks noChangeShapeType="1"/>
            </p:cNvSpPr>
            <p:nvPr/>
          </p:nvSpPr>
          <p:spPr bwMode="auto">
            <a:xfrm>
              <a:off x="2467" y="2884"/>
              <a:ext cx="220" cy="0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0131" name="Text Box 20"/>
            <p:cNvSpPr txBox="1">
              <a:spLocks noChangeArrowheads="1"/>
            </p:cNvSpPr>
            <p:nvPr/>
          </p:nvSpPr>
          <p:spPr bwMode="auto">
            <a:xfrm>
              <a:off x="1407" y="2719"/>
              <a:ext cx="301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charset="0"/>
                </a:defRPr>
              </a:lvl1pPr>
              <a:lvl2pPr marL="742950" indent="-28575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charset="0"/>
                </a:defRPr>
              </a:lvl2pPr>
              <a:lvl3pPr marL="1143000" indent="-22860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charset="0"/>
                </a:defRPr>
              </a:lvl3pPr>
              <a:lvl4pPr marL="1600200" indent="-22860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charset="0"/>
                </a:defRPr>
              </a:lvl4pPr>
              <a:lvl5pPr marL="2057400" indent="-22860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FontTx/>
                <a:buNone/>
              </a:pPr>
              <a:r>
                <a:rPr lang="en-US" altLang="en-US" sz="2000">
                  <a:solidFill>
                    <a:srgbClr val="FF6600"/>
                  </a:solidFill>
                  <a:latin typeface="Arial" charset="0"/>
                </a:rPr>
                <a:t>3</a:t>
              </a:r>
              <a:r>
                <a:rPr lang="en-US" altLang="en-US" sz="2000" i="1">
                  <a:solidFill>
                    <a:srgbClr val="FF6600"/>
                  </a:solidFill>
                  <a:latin typeface="Arial" charset="0"/>
                </a:rPr>
                <a:t>s</a:t>
              </a:r>
            </a:p>
          </p:txBody>
        </p:sp>
        <p:sp>
          <p:nvSpPr>
            <p:cNvPr id="90132" name="Line 21"/>
            <p:cNvSpPr>
              <a:spLocks noChangeShapeType="1"/>
            </p:cNvSpPr>
            <p:nvPr/>
          </p:nvSpPr>
          <p:spPr bwMode="auto">
            <a:xfrm>
              <a:off x="2471" y="2703"/>
              <a:ext cx="220" cy="0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0133" name="Text Box 22"/>
            <p:cNvSpPr txBox="1">
              <a:spLocks noChangeArrowheads="1"/>
            </p:cNvSpPr>
            <p:nvPr/>
          </p:nvSpPr>
          <p:spPr bwMode="auto">
            <a:xfrm>
              <a:off x="1366" y="2540"/>
              <a:ext cx="384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charset="0"/>
                </a:defRPr>
              </a:lvl1pPr>
              <a:lvl2pPr marL="742950" indent="-28575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charset="0"/>
                </a:defRPr>
              </a:lvl2pPr>
              <a:lvl3pPr marL="1143000" indent="-22860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charset="0"/>
                </a:defRPr>
              </a:lvl3pPr>
              <a:lvl4pPr marL="1600200" indent="-22860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charset="0"/>
                </a:defRPr>
              </a:lvl4pPr>
              <a:lvl5pPr marL="2057400" indent="-22860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FontTx/>
                <a:buNone/>
              </a:pPr>
              <a:r>
                <a:rPr lang="en-US" altLang="en-US" sz="2000">
                  <a:solidFill>
                    <a:srgbClr val="FF6600"/>
                  </a:solidFill>
                  <a:latin typeface="Arial" charset="0"/>
                </a:rPr>
                <a:t>3</a:t>
              </a:r>
              <a:r>
                <a:rPr lang="en-US" altLang="en-US" sz="2000" i="1">
                  <a:solidFill>
                    <a:srgbClr val="FF6600"/>
                  </a:solidFill>
                  <a:latin typeface="Arial" charset="0"/>
                </a:rPr>
                <a:t>p</a:t>
              </a:r>
            </a:p>
          </p:txBody>
        </p:sp>
        <p:sp>
          <p:nvSpPr>
            <p:cNvPr id="90134" name="Line 23"/>
            <p:cNvSpPr>
              <a:spLocks noChangeShapeType="1"/>
            </p:cNvSpPr>
            <p:nvPr/>
          </p:nvSpPr>
          <p:spPr bwMode="auto">
            <a:xfrm>
              <a:off x="2741" y="2703"/>
              <a:ext cx="220" cy="0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0135" name="Line 24"/>
            <p:cNvSpPr>
              <a:spLocks noChangeShapeType="1"/>
            </p:cNvSpPr>
            <p:nvPr/>
          </p:nvSpPr>
          <p:spPr bwMode="auto">
            <a:xfrm>
              <a:off x="2201" y="2703"/>
              <a:ext cx="220" cy="0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0136" name="Text Box 25"/>
            <p:cNvSpPr txBox="1">
              <a:spLocks noChangeArrowheads="1"/>
            </p:cNvSpPr>
            <p:nvPr/>
          </p:nvSpPr>
          <p:spPr bwMode="auto">
            <a:xfrm>
              <a:off x="3583" y="2550"/>
              <a:ext cx="107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charset="0"/>
                </a:defRPr>
              </a:lvl1pPr>
              <a:lvl2pPr marL="742950" indent="-28575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charset="0"/>
                </a:defRPr>
              </a:lvl2pPr>
              <a:lvl3pPr marL="1143000" indent="-22860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charset="0"/>
                </a:defRPr>
              </a:lvl3pPr>
              <a:lvl4pPr marL="1600200" indent="-22860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charset="0"/>
                </a:defRPr>
              </a:lvl4pPr>
              <a:lvl5pPr marL="2057400" indent="-22860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000" i="1">
                  <a:solidFill>
                    <a:srgbClr val="FF6600"/>
                  </a:solidFill>
                  <a:latin typeface="Arial" charset="0"/>
                </a:rPr>
                <a:t>M</a:t>
              </a:r>
              <a:r>
                <a:rPr lang="en-US" altLang="en-US" sz="2000">
                  <a:solidFill>
                    <a:srgbClr val="FF6600"/>
                  </a:solidFill>
                  <a:latin typeface="Arial" charset="0"/>
                </a:rPr>
                <a:t>-shell  </a:t>
              </a:r>
              <a:r>
                <a:rPr lang="en-US" altLang="en-US" sz="2000" i="1">
                  <a:solidFill>
                    <a:srgbClr val="FF6600"/>
                  </a:solidFill>
                  <a:latin typeface="Arial" charset="0"/>
                </a:rPr>
                <a:t>n </a:t>
              </a:r>
              <a:r>
                <a:rPr lang="en-US" altLang="en-US" sz="2000">
                  <a:solidFill>
                    <a:srgbClr val="FF6600"/>
                  </a:solidFill>
                  <a:latin typeface="Arial" charset="0"/>
                </a:rPr>
                <a:t>= 3</a:t>
              </a:r>
            </a:p>
          </p:txBody>
        </p:sp>
        <p:sp>
          <p:nvSpPr>
            <p:cNvPr id="90137" name="Line 26"/>
            <p:cNvSpPr>
              <a:spLocks noChangeShapeType="1"/>
            </p:cNvSpPr>
            <p:nvPr/>
          </p:nvSpPr>
          <p:spPr bwMode="auto">
            <a:xfrm>
              <a:off x="2473" y="2079"/>
              <a:ext cx="220" cy="0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0138" name="Line 27"/>
            <p:cNvSpPr>
              <a:spLocks noChangeShapeType="1"/>
            </p:cNvSpPr>
            <p:nvPr/>
          </p:nvSpPr>
          <p:spPr bwMode="auto">
            <a:xfrm>
              <a:off x="2739" y="2078"/>
              <a:ext cx="220" cy="0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0139" name="Line 28"/>
            <p:cNvSpPr>
              <a:spLocks noChangeShapeType="1"/>
            </p:cNvSpPr>
            <p:nvPr/>
          </p:nvSpPr>
          <p:spPr bwMode="auto">
            <a:xfrm>
              <a:off x="2207" y="2078"/>
              <a:ext cx="220" cy="0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0140" name="Line 30"/>
            <p:cNvSpPr>
              <a:spLocks noChangeShapeType="1"/>
            </p:cNvSpPr>
            <p:nvPr/>
          </p:nvSpPr>
          <p:spPr bwMode="auto">
            <a:xfrm>
              <a:off x="3006" y="2079"/>
              <a:ext cx="220" cy="0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0141" name="Line 31"/>
            <p:cNvSpPr>
              <a:spLocks noChangeShapeType="1"/>
            </p:cNvSpPr>
            <p:nvPr/>
          </p:nvSpPr>
          <p:spPr bwMode="auto">
            <a:xfrm>
              <a:off x="1941" y="2078"/>
              <a:ext cx="220" cy="0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0142" name="Text Box 32"/>
            <p:cNvSpPr txBox="1">
              <a:spLocks noChangeArrowheads="1"/>
            </p:cNvSpPr>
            <p:nvPr/>
          </p:nvSpPr>
          <p:spPr bwMode="auto">
            <a:xfrm>
              <a:off x="1353" y="1915"/>
              <a:ext cx="384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charset="0"/>
                </a:defRPr>
              </a:lvl1pPr>
              <a:lvl2pPr marL="742950" indent="-28575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charset="0"/>
                </a:defRPr>
              </a:lvl2pPr>
              <a:lvl3pPr marL="1143000" indent="-22860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charset="0"/>
                </a:defRPr>
              </a:lvl3pPr>
              <a:lvl4pPr marL="1600200" indent="-22860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charset="0"/>
                </a:defRPr>
              </a:lvl4pPr>
              <a:lvl5pPr marL="2057400" indent="-22860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FontTx/>
                <a:buNone/>
              </a:pPr>
              <a:r>
                <a:rPr lang="en-US" altLang="en-US" sz="2000">
                  <a:solidFill>
                    <a:srgbClr val="FF6600"/>
                  </a:solidFill>
                  <a:latin typeface="Arial" charset="0"/>
                </a:rPr>
                <a:t>3</a:t>
              </a:r>
              <a:r>
                <a:rPr lang="en-US" altLang="en-US" sz="2000" i="1">
                  <a:solidFill>
                    <a:srgbClr val="FF6600"/>
                  </a:solidFill>
                  <a:latin typeface="Arial" charset="0"/>
                </a:rPr>
                <a:t>d</a:t>
              </a:r>
            </a:p>
          </p:txBody>
        </p:sp>
        <p:sp>
          <p:nvSpPr>
            <p:cNvPr id="90143" name="Line 33"/>
            <p:cNvSpPr>
              <a:spLocks noChangeShapeType="1"/>
            </p:cNvSpPr>
            <p:nvPr/>
          </p:nvSpPr>
          <p:spPr bwMode="auto">
            <a:xfrm>
              <a:off x="2463" y="2368"/>
              <a:ext cx="220" cy="0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0144" name="Text Box 34"/>
            <p:cNvSpPr txBox="1">
              <a:spLocks noChangeArrowheads="1"/>
            </p:cNvSpPr>
            <p:nvPr/>
          </p:nvSpPr>
          <p:spPr bwMode="auto">
            <a:xfrm>
              <a:off x="1403" y="2212"/>
              <a:ext cx="301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charset="0"/>
                </a:defRPr>
              </a:lvl1pPr>
              <a:lvl2pPr marL="742950" indent="-28575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charset="0"/>
                </a:defRPr>
              </a:lvl2pPr>
              <a:lvl3pPr marL="1143000" indent="-22860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charset="0"/>
                </a:defRPr>
              </a:lvl3pPr>
              <a:lvl4pPr marL="1600200" indent="-22860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charset="0"/>
                </a:defRPr>
              </a:lvl4pPr>
              <a:lvl5pPr marL="2057400" indent="-22860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FontTx/>
                <a:buNone/>
              </a:pPr>
              <a:r>
                <a:rPr lang="en-US" altLang="en-US" sz="2000">
                  <a:solidFill>
                    <a:srgbClr val="FFCC00"/>
                  </a:solidFill>
                  <a:latin typeface="Arial" charset="0"/>
                </a:rPr>
                <a:t>4</a:t>
              </a:r>
              <a:r>
                <a:rPr lang="en-US" altLang="en-US" sz="2000" i="1">
                  <a:solidFill>
                    <a:srgbClr val="FFCC00"/>
                  </a:solidFill>
                  <a:latin typeface="Arial" charset="0"/>
                </a:rPr>
                <a:t>s</a:t>
              </a:r>
            </a:p>
          </p:txBody>
        </p:sp>
        <p:sp>
          <p:nvSpPr>
            <p:cNvPr id="90145" name="Line 35"/>
            <p:cNvSpPr>
              <a:spLocks noChangeShapeType="1"/>
            </p:cNvSpPr>
            <p:nvPr/>
          </p:nvSpPr>
          <p:spPr bwMode="auto">
            <a:xfrm>
              <a:off x="2458" y="1748"/>
              <a:ext cx="220" cy="0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0146" name="Text Box 36"/>
            <p:cNvSpPr txBox="1">
              <a:spLocks noChangeArrowheads="1"/>
            </p:cNvSpPr>
            <p:nvPr/>
          </p:nvSpPr>
          <p:spPr bwMode="auto">
            <a:xfrm>
              <a:off x="1353" y="1585"/>
              <a:ext cx="384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charset="0"/>
                </a:defRPr>
              </a:lvl1pPr>
              <a:lvl2pPr marL="742950" indent="-28575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charset="0"/>
                </a:defRPr>
              </a:lvl2pPr>
              <a:lvl3pPr marL="1143000" indent="-22860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charset="0"/>
                </a:defRPr>
              </a:lvl3pPr>
              <a:lvl4pPr marL="1600200" indent="-22860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charset="0"/>
                </a:defRPr>
              </a:lvl4pPr>
              <a:lvl5pPr marL="2057400" indent="-22860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FontTx/>
                <a:buNone/>
              </a:pPr>
              <a:r>
                <a:rPr lang="en-US" altLang="en-US" sz="2000">
                  <a:solidFill>
                    <a:srgbClr val="FFCC00"/>
                  </a:solidFill>
                  <a:latin typeface="Arial" charset="0"/>
                </a:rPr>
                <a:t>4</a:t>
              </a:r>
              <a:r>
                <a:rPr lang="en-US" altLang="en-US" sz="2000" i="1">
                  <a:solidFill>
                    <a:srgbClr val="FFCC00"/>
                  </a:solidFill>
                  <a:latin typeface="Arial" charset="0"/>
                </a:rPr>
                <a:t>p</a:t>
              </a:r>
            </a:p>
          </p:txBody>
        </p:sp>
        <p:sp>
          <p:nvSpPr>
            <p:cNvPr id="90147" name="Line 37"/>
            <p:cNvSpPr>
              <a:spLocks noChangeShapeType="1"/>
            </p:cNvSpPr>
            <p:nvPr/>
          </p:nvSpPr>
          <p:spPr bwMode="auto">
            <a:xfrm>
              <a:off x="2728" y="1748"/>
              <a:ext cx="220" cy="0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0148" name="Line 38"/>
            <p:cNvSpPr>
              <a:spLocks noChangeShapeType="1"/>
            </p:cNvSpPr>
            <p:nvPr/>
          </p:nvSpPr>
          <p:spPr bwMode="auto">
            <a:xfrm>
              <a:off x="2188" y="1748"/>
              <a:ext cx="220" cy="0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0149" name="Line 39"/>
            <p:cNvSpPr>
              <a:spLocks noChangeShapeType="1"/>
            </p:cNvSpPr>
            <p:nvPr/>
          </p:nvSpPr>
          <p:spPr bwMode="auto">
            <a:xfrm>
              <a:off x="2469" y="1544"/>
              <a:ext cx="220" cy="0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0150" name="Line 40"/>
            <p:cNvSpPr>
              <a:spLocks noChangeShapeType="1"/>
            </p:cNvSpPr>
            <p:nvPr/>
          </p:nvSpPr>
          <p:spPr bwMode="auto">
            <a:xfrm>
              <a:off x="2735" y="1543"/>
              <a:ext cx="220" cy="0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0151" name="Line 41"/>
            <p:cNvSpPr>
              <a:spLocks noChangeShapeType="1"/>
            </p:cNvSpPr>
            <p:nvPr/>
          </p:nvSpPr>
          <p:spPr bwMode="auto">
            <a:xfrm>
              <a:off x="2203" y="1543"/>
              <a:ext cx="220" cy="0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0152" name="Line 42"/>
            <p:cNvSpPr>
              <a:spLocks noChangeShapeType="1"/>
            </p:cNvSpPr>
            <p:nvPr/>
          </p:nvSpPr>
          <p:spPr bwMode="auto">
            <a:xfrm>
              <a:off x="3002" y="1544"/>
              <a:ext cx="220" cy="0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0153" name="Line 43"/>
            <p:cNvSpPr>
              <a:spLocks noChangeShapeType="1"/>
            </p:cNvSpPr>
            <p:nvPr/>
          </p:nvSpPr>
          <p:spPr bwMode="auto">
            <a:xfrm>
              <a:off x="1937" y="1543"/>
              <a:ext cx="220" cy="0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0154" name="Text Box 44"/>
            <p:cNvSpPr txBox="1">
              <a:spLocks noChangeArrowheads="1"/>
            </p:cNvSpPr>
            <p:nvPr/>
          </p:nvSpPr>
          <p:spPr bwMode="auto">
            <a:xfrm>
              <a:off x="1358" y="1408"/>
              <a:ext cx="384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charset="0"/>
                </a:defRPr>
              </a:lvl1pPr>
              <a:lvl2pPr marL="742950" indent="-28575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charset="0"/>
                </a:defRPr>
              </a:lvl2pPr>
              <a:lvl3pPr marL="1143000" indent="-22860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charset="0"/>
                </a:defRPr>
              </a:lvl3pPr>
              <a:lvl4pPr marL="1600200" indent="-22860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charset="0"/>
                </a:defRPr>
              </a:lvl4pPr>
              <a:lvl5pPr marL="2057400" indent="-22860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FontTx/>
                <a:buNone/>
              </a:pPr>
              <a:r>
                <a:rPr lang="en-US" altLang="en-US" sz="2000">
                  <a:solidFill>
                    <a:srgbClr val="FFCC00"/>
                  </a:solidFill>
                  <a:latin typeface="Arial" charset="0"/>
                </a:rPr>
                <a:t>4</a:t>
              </a:r>
              <a:r>
                <a:rPr lang="en-US" altLang="en-US" sz="2000" i="1">
                  <a:solidFill>
                    <a:srgbClr val="FFCC00"/>
                  </a:solidFill>
                  <a:latin typeface="Arial" charset="0"/>
                </a:rPr>
                <a:t>d</a:t>
              </a:r>
            </a:p>
          </p:txBody>
        </p:sp>
        <p:sp>
          <p:nvSpPr>
            <p:cNvPr id="90155" name="Text Box 46"/>
            <p:cNvSpPr txBox="1">
              <a:spLocks noChangeArrowheads="1"/>
            </p:cNvSpPr>
            <p:nvPr/>
          </p:nvSpPr>
          <p:spPr bwMode="auto">
            <a:xfrm>
              <a:off x="449" y="2588"/>
              <a:ext cx="623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charset="0"/>
                </a:defRPr>
              </a:lvl1pPr>
              <a:lvl2pPr marL="742950" indent="-28575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charset="0"/>
                </a:defRPr>
              </a:lvl2pPr>
              <a:lvl3pPr marL="1143000" indent="-22860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charset="0"/>
                </a:defRPr>
              </a:lvl3pPr>
              <a:lvl4pPr marL="1600200" indent="-22860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charset="0"/>
                </a:defRPr>
              </a:lvl4pPr>
              <a:lvl5pPr marL="2057400" indent="-22860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000">
                  <a:latin typeface="Arial" charset="0"/>
                </a:rPr>
                <a:t>Energy</a:t>
              </a:r>
            </a:p>
          </p:txBody>
        </p:sp>
        <p:sp>
          <p:nvSpPr>
            <p:cNvPr id="90156" name="Text Box 47"/>
            <p:cNvSpPr txBox="1">
              <a:spLocks noChangeArrowheads="1"/>
            </p:cNvSpPr>
            <p:nvPr/>
          </p:nvSpPr>
          <p:spPr bwMode="auto">
            <a:xfrm>
              <a:off x="3583" y="1577"/>
              <a:ext cx="1062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charset="0"/>
                </a:defRPr>
              </a:lvl1pPr>
              <a:lvl2pPr marL="742950" indent="-28575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charset="0"/>
                </a:defRPr>
              </a:lvl2pPr>
              <a:lvl3pPr marL="1143000" indent="-22860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charset="0"/>
                </a:defRPr>
              </a:lvl3pPr>
              <a:lvl4pPr marL="1600200" indent="-22860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charset="0"/>
                </a:defRPr>
              </a:lvl4pPr>
              <a:lvl5pPr marL="2057400" indent="-22860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000" i="1">
                  <a:solidFill>
                    <a:srgbClr val="FFCC00"/>
                  </a:solidFill>
                  <a:latin typeface="Arial" charset="0"/>
                </a:rPr>
                <a:t>N</a:t>
              </a:r>
              <a:r>
                <a:rPr lang="en-US" altLang="en-US" sz="2000">
                  <a:solidFill>
                    <a:srgbClr val="FFCC00"/>
                  </a:solidFill>
                  <a:latin typeface="Arial" charset="0"/>
                </a:rPr>
                <a:t>-shell  </a:t>
              </a:r>
              <a:r>
                <a:rPr lang="en-US" altLang="en-US" sz="2000" i="1">
                  <a:solidFill>
                    <a:srgbClr val="FFCC00"/>
                  </a:solidFill>
                  <a:latin typeface="Arial" charset="0"/>
                </a:rPr>
                <a:t>n </a:t>
              </a:r>
              <a:r>
                <a:rPr lang="en-US" altLang="en-US" sz="2000">
                  <a:solidFill>
                    <a:srgbClr val="FFCC00"/>
                  </a:solidFill>
                  <a:latin typeface="Arial" charset="0"/>
                </a:rPr>
                <a:t>= 4</a:t>
              </a:r>
            </a:p>
          </p:txBody>
        </p:sp>
      </p:grpSp>
      <p:sp>
        <p:nvSpPr>
          <p:cNvPr id="90117" name="Rectangle 50"/>
          <p:cNvSpPr>
            <a:spLocks noChangeArrowheads="1"/>
          </p:cNvSpPr>
          <p:nvPr/>
        </p:nvSpPr>
        <p:spPr bwMode="auto">
          <a:xfrm>
            <a:off x="914400" y="1317625"/>
            <a:ext cx="5819775" cy="669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200">
                <a:latin typeface="Arial" charset="0"/>
              </a:rPr>
              <a:t>•  have discrete </a:t>
            </a:r>
            <a:r>
              <a:rPr lang="en-US" altLang="en-US" sz="2200">
                <a:solidFill>
                  <a:schemeClr val="accent2"/>
                </a:solidFill>
                <a:latin typeface="Arial" charset="0"/>
              </a:rPr>
              <a:t>energy states</a:t>
            </a:r>
            <a:endParaRPr lang="en-US" altLang="en-US" sz="2200">
              <a:latin typeface="Arial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200">
                <a:latin typeface="Arial" charset="0"/>
              </a:rPr>
              <a:t>•  tend to occupy lowest available energy state.</a:t>
            </a:r>
          </a:p>
        </p:txBody>
      </p:sp>
      <p:sp>
        <p:nvSpPr>
          <p:cNvPr id="90118" name="Rectangle 51"/>
          <p:cNvSpPr>
            <a:spLocks noChangeArrowheads="1"/>
          </p:cNvSpPr>
          <p:nvPr/>
        </p:nvSpPr>
        <p:spPr bwMode="auto">
          <a:xfrm>
            <a:off x="762000" y="984250"/>
            <a:ext cx="1708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charset="0"/>
              </a:rPr>
              <a:t>Electrons...</a:t>
            </a:r>
          </a:p>
        </p:txBody>
      </p:sp>
      <p:sp>
        <p:nvSpPr>
          <p:cNvPr id="90119" name="Rectangle 52"/>
          <p:cNvSpPr>
            <a:spLocks noChangeArrowheads="1"/>
          </p:cNvSpPr>
          <p:nvPr/>
        </p:nvSpPr>
        <p:spPr bwMode="auto">
          <a:xfrm>
            <a:off x="6372225" y="4738688"/>
            <a:ext cx="19050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>
                <a:solidFill>
                  <a:srgbClr val="000000"/>
                </a:solidFill>
                <a:latin typeface="Arial" charset="0"/>
              </a:rPr>
              <a:t>Adapted from Fig. 2.4, </a:t>
            </a:r>
            <a:r>
              <a:rPr lang="en-US" altLang="en-US" sz="1200" i="1">
                <a:solidFill>
                  <a:srgbClr val="000000"/>
                </a:solidFill>
                <a:latin typeface="Arial" charset="0"/>
              </a:rPr>
              <a:t>Callister 7e.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altLang="en-US"/>
          </a:p>
        </p:txBody>
      </p:sp>
      <p:sp>
        <p:nvSpPr>
          <p:cNvPr id="92162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altLang="en-US"/>
          </a:p>
        </p:txBody>
      </p:sp>
      <p:pic>
        <p:nvPicPr>
          <p:cNvPr id="9216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1625" y="14288"/>
            <a:ext cx="5857875" cy="6843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164" name="Slide Number Placeholder 4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623C1A8-1546-D64F-8450-01FF3C45ACD4}" type="slidenum">
              <a:rPr lang="en-IN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13</a:t>
            </a:fld>
            <a:endParaRPr lang="en-IN" altLang="en-US" sz="1200">
              <a:solidFill>
                <a:srgbClr val="898989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5" name="TextBox 1"/>
          <p:cNvSpPr txBox="1">
            <a:spLocks noChangeArrowheads="1"/>
          </p:cNvSpPr>
          <p:nvPr/>
        </p:nvSpPr>
        <p:spPr bwMode="auto">
          <a:xfrm>
            <a:off x="250825" y="0"/>
            <a:ext cx="864235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3600">
                <a:solidFill>
                  <a:srgbClr val="002060"/>
                </a:solidFill>
                <a:latin typeface="Arial" charset="0"/>
              </a:rPr>
              <a:t>Recapitulate the Periodic Table from the book</a:t>
            </a:r>
            <a:endParaRPr lang="en-IN" altLang="en-US" sz="3600">
              <a:solidFill>
                <a:srgbClr val="002060"/>
              </a:solidFill>
              <a:latin typeface="Arial" charset="0"/>
            </a:endParaRPr>
          </a:p>
        </p:txBody>
      </p:sp>
      <p:pic>
        <p:nvPicPr>
          <p:cNvPr id="93186" name="Picture 2" descr="f06_02_pg23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331913"/>
            <a:ext cx="8229600" cy="4976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3187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8E9CB8EF-942F-DF4C-90E9-563178257A11}" type="slidenum">
              <a:rPr lang="en-IN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14</a:t>
            </a:fld>
            <a:endParaRPr lang="en-IN" altLang="en-US" sz="1200">
              <a:solidFill>
                <a:srgbClr val="898989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09" name="TextBox 1"/>
          <p:cNvSpPr txBox="1">
            <a:spLocks noChangeArrowheads="1"/>
          </p:cNvSpPr>
          <p:nvPr/>
        </p:nvSpPr>
        <p:spPr bwMode="auto">
          <a:xfrm>
            <a:off x="250825" y="0"/>
            <a:ext cx="864235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3600">
                <a:solidFill>
                  <a:srgbClr val="002060"/>
                </a:solidFill>
                <a:latin typeface="Arial" charset="0"/>
              </a:rPr>
              <a:t>Recapitulate the Periodic Table from the book</a:t>
            </a:r>
            <a:endParaRPr lang="en-IN" altLang="en-US" sz="3600">
              <a:solidFill>
                <a:srgbClr val="002060"/>
              </a:solidFill>
              <a:latin typeface="Arial" charset="0"/>
            </a:endParaRPr>
          </a:p>
        </p:txBody>
      </p:sp>
      <p:pic>
        <p:nvPicPr>
          <p:cNvPr id="94210" name="Picture 2" descr="f07_02_pg24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52513"/>
            <a:ext cx="9144000" cy="3749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4211" name="TextBox 5"/>
          <p:cNvSpPr txBox="1">
            <a:spLocks noChangeArrowheads="1"/>
          </p:cNvSpPr>
          <p:nvPr/>
        </p:nvSpPr>
        <p:spPr bwMode="auto">
          <a:xfrm>
            <a:off x="2411413" y="981075"/>
            <a:ext cx="3203575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 b="1">
                <a:solidFill>
                  <a:srgbClr val="0000FF"/>
                </a:solidFill>
                <a:latin typeface="Arial" charset="0"/>
              </a:rPr>
              <a:t>Electro-negativity</a:t>
            </a:r>
            <a:endParaRPr lang="en-IN" altLang="en-US" sz="2800" b="1">
              <a:solidFill>
                <a:srgbClr val="0000FF"/>
              </a:solidFill>
              <a:latin typeface="Arial" charset="0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323850" y="1773238"/>
            <a:ext cx="8208963" cy="1587"/>
          </a:xfrm>
          <a:prstGeom prst="straightConnector1">
            <a:avLst/>
          </a:prstGeom>
          <a:ln w="3810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rot="16200000" flipV="1">
            <a:off x="6623844" y="2745581"/>
            <a:ext cx="3105150" cy="7938"/>
          </a:xfrm>
          <a:prstGeom prst="straightConnector1">
            <a:avLst/>
          </a:prstGeom>
          <a:ln w="3810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214" name="TextBox 11"/>
          <p:cNvSpPr txBox="1">
            <a:spLocks noChangeArrowheads="1"/>
          </p:cNvSpPr>
          <p:nvPr/>
        </p:nvSpPr>
        <p:spPr bwMode="auto">
          <a:xfrm>
            <a:off x="107950" y="4956175"/>
            <a:ext cx="8928100" cy="1568450"/>
          </a:xfrm>
          <a:prstGeom prst="rect">
            <a:avLst/>
          </a:prstGeom>
          <a:solidFill>
            <a:srgbClr val="FFFFCC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>
                <a:solidFill>
                  <a:srgbClr val="0000FF"/>
                </a:solidFill>
                <a:latin typeface="Arial" charset="0"/>
              </a:rPr>
              <a:t>Atoms are more likely to accept electrons if their outer shells are almost full, and if they are less “shielded” from (i.e., closer to) the nucleus</a:t>
            </a:r>
            <a:endParaRPr lang="en-IN" altLang="en-US">
              <a:solidFill>
                <a:srgbClr val="0000FF"/>
              </a:solidFill>
              <a:latin typeface="Arial" charset="0"/>
            </a:endParaRPr>
          </a:p>
        </p:txBody>
      </p:sp>
      <p:sp>
        <p:nvSpPr>
          <p:cNvPr id="94215" name="Slide Number Placeholder 9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7490412-A76C-304A-A59F-FB5BC929E038}" type="slidenum">
              <a:rPr lang="en-IN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15</a:t>
            </a:fld>
            <a:endParaRPr lang="en-IN" altLang="en-US" sz="1200">
              <a:solidFill>
                <a:srgbClr val="898989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3" name="Rectangle 2"/>
          <p:cNvSpPr>
            <a:spLocks noGrp="1" noChangeArrowheads="1"/>
          </p:cNvSpPr>
          <p:nvPr>
            <p:ph type="title"/>
          </p:nvPr>
        </p:nvSpPr>
        <p:spPr>
          <a:xfrm>
            <a:off x="468313" y="0"/>
            <a:ext cx="8229600" cy="849313"/>
          </a:xfrm>
        </p:spPr>
        <p:txBody>
          <a:bodyPr/>
          <a:lstStyle/>
          <a:p>
            <a:pPr eaLnBrk="1" hangingPunct="1"/>
            <a:r>
              <a:rPr lang="en-US" altLang="en-US"/>
              <a:t>Bonding Force and Energies</a:t>
            </a:r>
          </a:p>
        </p:txBody>
      </p:sp>
      <p:pic>
        <p:nvPicPr>
          <p:cNvPr id="95234" name="Picture 2" descr="f08_02_pg25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835025"/>
            <a:ext cx="4471988" cy="5978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5235" name="TextBox 7"/>
          <p:cNvSpPr txBox="1">
            <a:spLocks noChangeArrowheads="1"/>
          </p:cNvSpPr>
          <p:nvPr/>
        </p:nvSpPr>
        <p:spPr bwMode="auto">
          <a:xfrm>
            <a:off x="0" y="5138738"/>
            <a:ext cx="2160588" cy="954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 b="1">
                <a:solidFill>
                  <a:srgbClr val="0000FF"/>
                </a:solidFill>
                <a:latin typeface="Arial" charset="0"/>
              </a:rPr>
              <a:t>Bonding Energy: E</a:t>
            </a:r>
            <a:r>
              <a:rPr lang="en-US" altLang="en-US" sz="2800" b="1" baseline="-25000">
                <a:solidFill>
                  <a:srgbClr val="0000FF"/>
                </a:solidFill>
                <a:latin typeface="Arial" charset="0"/>
              </a:rPr>
              <a:t>0</a:t>
            </a:r>
            <a:endParaRPr lang="en-IN" altLang="en-US" sz="2800" b="1" baseline="-25000">
              <a:solidFill>
                <a:srgbClr val="0000FF"/>
              </a:solidFill>
              <a:latin typeface="Arial" charset="0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2016125" y="5805488"/>
            <a:ext cx="755650" cy="71437"/>
          </a:xfrm>
          <a:prstGeom prst="straightConnector1">
            <a:avLst/>
          </a:prstGeom>
          <a:ln w="3810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237" name="TextBox 10"/>
          <p:cNvSpPr txBox="1">
            <a:spLocks noChangeArrowheads="1"/>
          </p:cNvSpPr>
          <p:nvPr/>
        </p:nvSpPr>
        <p:spPr bwMode="auto">
          <a:xfrm>
            <a:off x="4787900" y="2276475"/>
            <a:ext cx="4248150" cy="1385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solidFill>
                  <a:srgbClr val="0000FF"/>
                </a:solidFill>
                <a:latin typeface="Arial" charset="0"/>
              </a:rPr>
              <a:t>E</a:t>
            </a:r>
            <a:r>
              <a:rPr lang="en-US" altLang="en-US" sz="2800" baseline="-25000">
                <a:solidFill>
                  <a:srgbClr val="0000FF"/>
                </a:solidFill>
                <a:latin typeface="Arial" charset="0"/>
              </a:rPr>
              <a:t>0</a:t>
            </a:r>
            <a:r>
              <a:rPr lang="en-US" altLang="en-US" sz="2800">
                <a:solidFill>
                  <a:srgbClr val="0000FF"/>
                </a:solidFill>
                <a:latin typeface="Arial" charset="0"/>
              </a:rPr>
              <a:t>, Shape of the curve =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solidFill>
                  <a:srgbClr val="0000FF"/>
                </a:solidFill>
                <a:latin typeface="Arial" charset="0"/>
              </a:rPr>
              <a:t>f(material, type of atomic bonding)</a:t>
            </a:r>
            <a:endParaRPr lang="en-IN" altLang="en-US" sz="2800">
              <a:solidFill>
                <a:srgbClr val="0000FF"/>
              </a:solidFill>
              <a:latin typeface="Arial" charset="0"/>
            </a:endParaRPr>
          </a:p>
        </p:txBody>
      </p:sp>
      <p:sp>
        <p:nvSpPr>
          <p:cNvPr id="95238" name="TextBox 11"/>
          <p:cNvSpPr txBox="1">
            <a:spLocks noChangeArrowheads="1"/>
          </p:cNvSpPr>
          <p:nvPr/>
        </p:nvSpPr>
        <p:spPr bwMode="auto">
          <a:xfrm>
            <a:off x="5651500" y="4221163"/>
            <a:ext cx="3492500" cy="2246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solidFill>
                  <a:srgbClr val="0000FF"/>
                </a:solidFill>
                <a:latin typeface="Arial" charset="0"/>
              </a:rPr>
              <a:t>Properties: L/S/G; Melting Point, Modulus of elasticity, Coeff. Of thermal expansion</a:t>
            </a:r>
            <a:endParaRPr lang="en-IN" altLang="en-US" sz="2800">
              <a:solidFill>
                <a:srgbClr val="0000FF"/>
              </a:solidFill>
              <a:latin typeface="Arial" charset="0"/>
            </a:endParaRPr>
          </a:p>
        </p:txBody>
      </p:sp>
      <p:sp>
        <p:nvSpPr>
          <p:cNvPr id="13" name="Down Arrow 12"/>
          <p:cNvSpPr/>
          <p:nvPr/>
        </p:nvSpPr>
        <p:spPr>
          <a:xfrm>
            <a:off x="6804025" y="3500438"/>
            <a:ext cx="792163" cy="720725"/>
          </a:xfrm>
          <a:prstGeom prst="downArrow">
            <a:avLst/>
          </a:prstGeom>
          <a:solidFill>
            <a:srgbClr val="6699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IN" altLang="en-US" sz="1800">
              <a:solidFill>
                <a:srgbClr val="FFFFFF"/>
              </a:solidFill>
              <a:ea typeface="Arial" charset="0"/>
              <a:cs typeface="Arial" charset="0"/>
            </a:endParaRPr>
          </a:p>
        </p:txBody>
      </p:sp>
      <p:sp>
        <p:nvSpPr>
          <p:cNvPr id="95240" name="Slide Number Placeholder 8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61191319-F432-E643-AF3E-6C62CEFEC304}" type="slidenum">
              <a:rPr lang="en-IN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16</a:t>
            </a:fld>
            <a:endParaRPr lang="en-IN" altLang="en-US" sz="1200">
              <a:solidFill>
                <a:srgbClr val="898989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1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29695F3-8FD0-F649-A800-8602A3E11F48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17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97282" name="Rectangle 2"/>
          <p:cNvSpPr>
            <a:spLocks noChangeArrowheads="1"/>
          </p:cNvSpPr>
          <p:nvPr/>
        </p:nvSpPr>
        <p:spPr bwMode="auto">
          <a:xfrm>
            <a:off x="4876800" y="5181600"/>
            <a:ext cx="3962400" cy="533400"/>
          </a:xfrm>
          <a:prstGeom prst="rect">
            <a:avLst/>
          </a:prstGeom>
          <a:solidFill>
            <a:srgbClr val="CCCCFF"/>
          </a:solidFill>
          <a:ln>
            <a:noFill/>
          </a:ln>
          <a:extLs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IN" altLang="en-US" sz="1800">
              <a:latin typeface="Arial" charset="0"/>
            </a:endParaRPr>
          </a:p>
        </p:txBody>
      </p:sp>
      <p:sp>
        <p:nvSpPr>
          <p:cNvPr id="97283" name="Rectangle 4"/>
          <p:cNvSpPr>
            <a:spLocks noChangeArrowheads="1"/>
          </p:cNvSpPr>
          <p:nvPr/>
        </p:nvSpPr>
        <p:spPr bwMode="auto">
          <a:xfrm>
            <a:off x="457200" y="1143000"/>
            <a:ext cx="23574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charset="0"/>
              </a:rPr>
              <a:t>•  </a:t>
            </a:r>
            <a:r>
              <a:rPr lang="en-US" altLang="en-US" sz="1800">
                <a:solidFill>
                  <a:schemeClr val="accent2"/>
                </a:solidFill>
                <a:latin typeface="Arial" charset="0"/>
              </a:rPr>
              <a:t>Bond length</a:t>
            </a:r>
            <a:r>
              <a:rPr lang="en-US" altLang="en-US" sz="1800">
                <a:latin typeface="Arial" charset="0"/>
              </a:rPr>
              <a:t>, </a:t>
            </a:r>
            <a:r>
              <a:rPr lang="en-US" altLang="en-US" sz="1800" i="1">
                <a:latin typeface="Arial" charset="0"/>
              </a:rPr>
              <a:t>r</a:t>
            </a:r>
          </a:p>
        </p:txBody>
      </p:sp>
      <p:sp>
        <p:nvSpPr>
          <p:cNvPr id="97284" name="Rectangle 5"/>
          <p:cNvSpPr>
            <a:spLocks noChangeArrowheads="1"/>
          </p:cNvSpPr>
          <p:nvPr/>
        </p:nvSpPr>
        <p:spPr bwMode="auto">
          <a:xfrm>
            <a:off x="457200" y="2844800"/>
            <a:ext cx="26749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charset="0"/>
              </a:rPr>
              <a:t>•  </a:t>
            </a:r>
            <a:r>
              <a:rPr lang="en-US" altLang="en-US" sz="1800">
                <a:solidFill>
                  <a:schemeClr val="accent2"/>
                </a:solidFill>
                <a:latin typeface="Arial" charset="0"/>
              </a:rPr>
              <a:t>Bond energy</a:t>
            </a:r>
            <a:r>
              <a:rPr lang="en-US" altLang="en-US" sz="1800">
                <a:latin typeface="Arial" charset="0"/>
              </a:rPr>
              <a:t>, </a:t>
            </a:r>
            <a:r>
              <a:rPr lang="en-US" altLang="en-US" sz="1800" i="1">
                <a:latin typeface="Arial" charset="0"/>
              </a:rPr>
              <a:t>E</a:t>
            </a:r>
            <a:r>
              <a:rPr lang="en-US" altLang="en-US" sz="1800" baseline="-25000">
                <a:latin typeface="Arial" charset="0"/>
              </a:rPr>
              <a:t>o</a:t>
            </a:r>
          </a:p>
        </p:txBody>
      </p:sp>
      <p:sp>
        <p:nvSpPr>
          <p:cNvPr id="97285" name="Rectangle 7"/>
          <p:cNvSpPr>
            <a:spLocks noChangeArrowheads="1"/>
          </p:cNvSpPr>
          <p:nvPr/>
        </p:nvSpPr>
        <p:spPr bwMode="auto">
          <a:xfrm>
            <a:off x="4495800" y="1219200"/>
            <a:ext cx="37973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charset="0"/>
              </a:rPr>
              <a:t>•  </a:t>
            </a:r>
            <a:r>
              <a:rPr lang="en-US" altLang="en-US" sz="1800">
                <a:solidFill>
                  <a:schemeClr val="accent2"/>
                </a:solidFill>
                <a:latin typeface="Arial" charset="0"/>
              </a:rPr>
              <a:t>Melting Temperature</a:t>
            </a:r>
            <a:r>
              <a:rPr lang="en-US" altLang="en-US" sz="1800">
                <a:latin typeface="Arial" charset="0"/>
              </a:rPr>
              <a:t>, </a:t>
            </a:r>
            <a:r>
              <a:rPr lang="en-US" altLang="en-US" sz="1800" i="1">
                <a:latin typeface="Arial" charset="0"/>
              </a:rPr>
              <a:t>T</a:t>
            </a:r>
            <a:r>
              <a:rPr lang="en-US" altLang="en-US" sz="1800" i="1" baseline="-25000">
                <a:latin typeface="Arial" charset="0"/>
              </a:rPr>
              <a:t>m</a:t>
            </a:r>
            <a:endParaRPr lang="en-US" altLang="en-US" sz="1800" i="1">
              <a:latin typeface="Arial" charset="0"/>
            </a:endParaRPr>
          </a:p>
        </p:txBody>
      </p:sp>
      <p:sp>
        <p:nvSpPr>
          <p:cNvPr id="97286" name="Rectangle 10"/>
          <p:cNvSpPr>
            <a:spLocks noChangeArrowheads="1"/>
          </p:cNvSpPr>
          <p:nvPr/>
        </p:nvSpPr>
        <p:spPr bwMode="auto">
          <a:xfrm>
            <a:off x="4876800" y="5181600"/>
            <a:ext cx="36004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i="1">
                <a:latin typeface="Arial" charset="0"/>
              </a:rPr>
              <a:t>T</a:t>
            </a:r>
            <a:r>
              <a:rPr lang="en-US" altLang="en-US" sz="1800" i="1" baseline="-25000">
                <a:latin typeface="Arial" charset="0"/>
              </a:rPr>
              <a:t>m</a:t>
            </a:r>
            <a:r>
              <a:rPr lang="en-US" altLang="en-US" sz="1800">
                <a:latin typeface="Arial" charset="0"/>
              </a:rPr>
              <a:t> is larger if </a:t>
            </a:r>
            <a:r>
              <a:rPr lang="en-US" altLang="en-US" sz="1800" i="1">
                <a:latin typeface="Arial" charset="0"/>
              </a:rPr>
              <a:t>E</a:t>
            </a:r>
            <a:r>
              <a:rPr lang="en-US" altLang="en-US" sz="1800" baseline="-25000">
                <a:latin typeface="Arial" charset="0"/>
              </a:rPr>
              <a:t>o</a:t>
            </a:r>
            <a:r>
              <a:rPr lang="en-US" altLang="en-US" sz="1800">
                <a:latin typeface="Arial" charset="0"/>
              </a:rPr>
              <a:t> is larger.</a:t>
            </a:r>
          </a:p>
        </p:txBody>
      </p:sp>
      <p:sp>
        <p:nvSpPr>
          <p:cNvPr id="97287" name="Rectangle 11"/>
          <p:cNvSpPr>
            <a:spLocks noGrp="1" noChangeArrowheads="1"/>
          </p:cNvSpPr>
          <p:nvPr>
            <p:ph type="title" idx="4294967295"/>
          </p:nvPr>
        </p:nvSpPr>
        <p:spPr>
          <a:xfrm>
            <a:off x="685800" y="381000"/>
            <a:ext cx="7924800" cy="533400"/>
          </a:xfrm>
        </p:spPr>
        <p:txBody>
          <a:bodyPr/>
          <a:lstStyle/>
          <a:p>
            <a:r>
              <a:rPr lang="en-US" altLang="en-US"/>
              <a:t>Properties From Bonding: </a:t>
            </a:r>
            <a:r>
              <a:rPr lang="en-US" altLang="en-US" i="1"/>
              <a:t>T</a:t>
            </a:r>
            <a:r>
              <a:rPr lang="en-US" altLang="en-US" i="1" baseline="-25000"/>
              <a:t>m</a:t>
            </a:r>
            <a:endParaRPr lang="en-US" altLang="en-US" i="1"/>
          </a:p>
        </p:txBody>
      </p:sp>
      <p:grpSp>
        <p:nvGrpSpPr>
          <p:cNvPr id="97288" name="Group 84"/>
          <p:cNvGrpSpPr>
            <a:grpSpLocks/>
          </p:cNvGrpSpPr>
          <p:nvPr/>
        </p:nvGrpSpPr>
        <p:grpSpPr bwMode="auto">
          <a:xfrm>
            <a:off x="4783138" y="1749425"/>
            <a:ext cx="3475037" cy="3021013"/>
            <a:chOff x="3013" y="1102"/>
            <a:chExt cx="2189" cy="1903"/>
          </a:xfrm>
        </p:grpSpPr>
        <p:pic>
          <p:nvPicPr>
            <p:cNvPr id="97338" name="Picture 37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13" y="1275"/>
              <a:ext cx="2139" cy="17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prstDash val="dash"/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97339" name="Group 42"/>
            <p:cNvGrpSpPr>
              <a:grpSpLocks/>
            </p:cNvGrpSpPr>
            <p:nvPr/>
          </p:nvGrpSpPr>
          <p:grpSpPr bwMode="auto">
            <a:xfrm>
              <a:off x="3538" y="1871"/>
              <a:ext cx="168" cy="344"/>
              <a:chOff x="3520" y="1871"/>
              <a:chExt cx="168" cy="344"/>
            </a:xfrm>
          </p:grpSpPr>
          <p:sp>
            <p:nvSpPr>
              <p:cNvPr id="97342" name="Line 38"/>
              <p:cNvSpPr>
                <a:spLocks noChangeShapeType="1"/>
              </p:cNvSpPr>
              <p:nvPr/>
            </p:nvSpPr>
            <p:spPr bwMode="auto">
              <a:xfrm flipV="1">
                <a:off x="3600" y="2119"/>
                <a:ext cx="1" cy="96"/>
              </a:xfrm>
              <a:prstGeom prst="line">
                <a:avLst/>
              </a:prstGeom>
              <a:noFill/>
              <a:ln w="25400">
                <a:solidFill>
                  <a:srgbClr val="0088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7343" name="Rectangle 39"/>
              <p:cNvSpPr>
                <a:spLocks noChangeArrowheads="1"/>
              </p:cNvSpPr>
              <p:nvPr/>
            </p:nvSpPr>
            <p:spPr bwMode="auto">
              <a:xfrm>
                <a:off x="3520" y="1871"/>
                <a:ext cx="64" cy="2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Font typeface="Arial" charset="0"/>
                  <a:buChar char="•"/>
                  <a:defRPr sz="3200">
                    <a:solidFill>
                      <a:schemeClr val="tx1"/>
                    </a:solidFill>
                    <a:latin typeface="Calibri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charset="0"/>
                  <a:buChar char="–"/>
                  <a:defRPr sz="2800">
                    <a:solidFill>
                      <a:schemeClr val="tx1"/>
                    </a:solidFill>
                    <a:latin typeface="Calibri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charset="0"/>
                  <a:buChar char="•"/>
                  <a:defRPr sz="2400">
                    <a:solidFill>
                      <a:schemeClr val="tx1"/>
                    </a:solidFill>
                    <a:latin typeface="Calibri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charset="0"/>
                  <a:buChar char="–"/>
                  <a:defRPr sz="2000">
                    <a:solidFill>
                      <a:schemeClr val="tx1"/>
                    </a:solidFill>
                    <a:latin typeface="Calibri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US" sz="1800" i="1">
                    <a:solidFill>
                      <a:srgbClr val="008800"/>
                    </a:solidFill>
                    <a:latin typeface="Arial" charset="0"/>
                  </a:rPr>
                  <a:t>r</a:t>
                </a:r>
                <a:endParaRPr lang="en-US" altLang="en-US" sz="1800" i="1">
                  <a:latin typeface="Arial" charset="0"/>
                </a:endParaRPr>
              </a:p>
            </p:txBody>
          </p:sp>
          <p:sp>
            <p:nvSpPr>
              <p:cNvPr id="97344" name="Rectangle 40"/>
              <p:cNvSpPr>
                <a:spLocks noChangeArrowheads="1"/>
              </p:cNvSpPr>
              <p:nvPr/>
            </p:nvSpPr>
            <p:spPr bwMode="auto">
              <a:xfrm>
                <a:off x="3608" y="1951"/>
                <a:ext cx="80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Font typeface="Arial" charset="0"/>
                  <a:buChar char="•"/>
                  <a:defRPr sz="3200">
                    <a:solidFill>
                      <a:schemeClr val="tx1"/>
                    </a:solidFill>
                    <a:latin typeface="Calibri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charset="0"/>
                  <a:buChar char="–"/>
                  <a:defRPr sz="2800">
                    <a:solidFill>
                      <a:schemeClr val="tx1"/>
                    </a:solidFill>
                    <a:latin typeface="Calibri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charset="0"/>
                  <a:buChar char="•"/>
                  <a:defRPr sz="2400">
                    <a:solidFill>
                      <a:schemeClr val="tx1"/>
                    </a:solidFill>
                    <a:latin typeface="Calibri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charset="0"/>
                  <a:buChar char="–"/>
                  <a:defRPr sz="2000">
                    <a:solidFill>
                      <a:schemeClr val="tx1"/>
                    </a:solidFill>
                    <a:latin typeface="Calibri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US" sz="1800">
                    <a:solidFill>
                      <a:srgbClr val="008800"/>
                    </a:solidFill>
                    <a:latin typeface="Arial" charset="0"/>
                  </a:rPr>
                  <a:t>o</a:t>
                </a:r>
                <a:endParaRPr lang="en-US" altLang="en-US" sz="1800">
                  <a:latin typeface="Arial" charset="0"/>
                </a:endParaRPr>
              </a:p>
            </p:txBody>
          </p:sp>
        </p:grpSp>
        <p:sp>
          <p:nvSpPr>
            <p:cNvPr id="97340" name="Rectangle 44"/>
            <p:cNvSpPr>
              <a:spLocks noChangeArrowheads="1"/>
            </p:cNvSpPr>
            <p:nvPr/>
          </p:nvSpPr>
          <p:spPr bwMode="auto">
            <a:xfrm>
              <a:off x="5138" y="2006"/>
              <a:ext cx="64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charset="0"/>
                </a:defRPr>
              </a:lvl1pPr>
              <a:lvl2pPr marL="742950" indent="-28575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charset="0"/>
                </a:defRPr>
              </a:lvl2pPr>
              <a:lvl3pPr marL="1143000" indent="-22860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charset="0"/>
                </a:defRPr>
              </a:lvl3pPr>
              <a:lvl4pPr marL="1600200" indent="-22860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charset="0"/>
                </a:defRPr>
              </a:lvl4pPr>
              <a:lvl5pPr marL="2057400" indent="-22860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 i="1">
                  <a:solidFill>
                    <a:srgbClr val="000000"/>
                  </a:solidFill>
                  <a:latin typeface="Arial" charset="0"/>
                </a:rPr>
                <a:t>r</a:t>
              </a:r>
              <a:endParaRPr lang="en-US" altLang="en-US" sz="1800" i="1">
                <a:latin typeface="Arial" charset="0"/>
              </a:endParaRPr>
            </a:p>
          </p:txBody>
        </p:sp>
        <p:sp>
          <p:nvSpPr>
            <p:cNvPr id="97341" name="Rectangle 52"/>
            <p:cNvSpPr>
              <a:spLocks noChangeArrowheads="1"/>
            </p:cNvSpPr>
            <p:nvPr/>
          </p:nvSpPr>
          <p:spPr bwMode="auto">
            <a:xfrm>
              <a:off x="3199" y="1102"/>
              <a:ext cx="609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charset="0"/>
                </a:defRPr>
              </a:lvl1pPr>
              <a:lvl2pPr marL="742950" indent="-28575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charset="0"/>
                </a:defRPr>
              </a:lvl2pPr>
              <a:lvl3pPr marL="1143000" indent="-22860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charset="0"/>
                </a:defRPr>
              </a:lvl3pPr>
              <a:lvl4pPr marL="1600200" indent="-22860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charset="0"/>
                </a:defRPr>
              </a:lvl4pPr>
              <a:lvl5pPr marL="2057400" indent="-22860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>
                  <a:solidFill>
                    <a:srgbClr val="000000"/>
                  </a:solidFill>
                  <a:latin typeface="Arial" charset="0"/>
                </a:rPr>
                <a:t>Energy</a:t>
              </a:r>
              <a:endParaRPr lang="en-US" altLang="en-US" sz="1800">
                <a:latin typeface="Arial" charset="0"/>
              </a:endParaRPr>
            </a:p>
          </p:txBody>
        </p:sp>
      </p:grpSp>
      <p:grpSp>
        <p:nvGrpSpPr>
          <p:cNvPr id="97289" name="Group 109"/>
          <p:cNvGrpSpPr>
            <a:grpSpLocks/>
          </p:cNvGrpSpPr>
          <p:nvPr/>
        </p:nvGrpSpPr>
        <p:grpSpPr bwMode="auto">
          <a:xfrm>
            <a:off x="801688" y="1833563"/>
            <a:ext cx="2551112" cy="703262"/>
            <a:chOff x="505" y="1155"/>
            <a:chExt cx="1607" cy="443"/>
          </a:xfrm>
        </p:grpSpPr>
        <p:sp>
          <p:nvSpPr>
            <p:cNvPr id="97319" name="Oval 55"/>
            <p:cNvSpPr>
              <a:spLocks noChangeArrowheads="1"/>
            </p:cNvSpPr>
            <p:nvPr/>
          </p:nvSpPr>
          <p:spPr bwMode="auto">
            <a:xfrm>
              <a:off x="767" y="1155"/>
              <a:ext cx="160" cy="160"/>
            </a:xfrm>
            <a:prstGeom prst="ellipse">
              <a:avLst/>
            </a:prstGeom>
            <a:solidFill>
              <a:srgbClr val="BBBB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charset="0"/>
                </a:defRPr>
              </a:lvl1pPr>
              <a:lvl2pPr marL="742950" indent="-28575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charset="0"/>
                </a:defRPr>
              </a:lvl2pPr>
              <a:lvl3pPr marL="1143000" indent="-22860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charset="0"/>
                </a:defRPr>
              </a:lvl3pPr>
              <a:lvl4pPr marL="1600200" indent="-22860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charset="0"/>
                </a:defRPr>
              </a:lvl4pPr>
              <a:lvl5pPr marL="2057400" indent="-22860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IN" altLang="en-US" sz="1800">
                <a:latin typeface="Arial" charset="0"/>
              </a:endParaRPr>
            </a:p>
          </p:txBody>
        </p:sp>
        <p:sp>
          <p:nvSpPr>
            <p:cNvPr id="97320" name="Freeform 56"/>
            <p:cNvSpPr>
              <a:spLocks/>
            </p:cNvSpPr>
            <p:nvPr/>
          </p:nvSpPr>
          <p:spPr bwMode="auto">
            <a:xfrm>
              <a:off x="922" y="1176"/>
              <a:ext cx="787" cy="160"/>
            </a:xfrm>
            <a:custGeom>
              <a:avLst/>
              <a:gdLst>
                <a:gd name="T0" fmla="*/ 0 w 736"/>
                <a:gd name="T1" fmla="*/ 64 h 160"/>
                <a:gd name="T2" fmla="*/ 452 w 736"/>
                <a:gd name="T3" fmla="*/ 64 h 160"/>
                <a:gd name="T4" fmla="*/ 626 w 736"/>
                <a:gd name="T5" fmla="*/ 152 h 160"/>
                <a:gd name="T6" fmla="*/ 871 w 736"/>
                <a:gd name="T7" fmla="*/ 0 h 160"/>
                <a:gd name="T8" fmla="*/ 1152 w 736"/>
                <a:gd name="T9" fmla="*/ 152 h 160"/>
                <a:gd name="T10" fmla="*/ 1392 w 736"/>
                <a:gd name="T11" fmla="*/ 8 h 160"/>
                <a:gd name="T12" fmla="*/ 1606 w 736"/>
                <a:gd name="T13" fmla="*/ 152 h 160"/>
                <a:gd name="T14" fmla="*/ 1892 w 736"/>
                <a:gd name="T15" fmla="*/ 8 h 160"/>
                <a:gd name="T16" fmla="*/ 2062 w 736"/>
                <a:gd name="T17" fmla="*/ 160 h 160"/>
                <a:gd name="T18" fmla="*/ 2343 w 736"/>
                <a:gd name="T19" fmla="*/ 16 h 160"/>
                <a:gd name="T20" fmla="*/ 2517 w 736"/>
                <a:gd name="T21" fmla="*/ 152 h 160"/>
                <a:gd name="T22" fmla="*/ 2719 w 736"/>
                <a:gd name="T23" fmla="*/ 64 h 160"/>
                <a:gd name="T24" fmla="*/ 3212 w 736"/>
                <a:gd name="T25" fmla="*/ 64 h 16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736"/>
                <a:gd name="T40" fmla="*/ 0 h 160"/>
                <a:gd name="T41" fmla="*/ 736 w 736"/>
                <a:gd name="T42" fmla="*/ 160 h 160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736" h="160">
                  <a:moveTo>
                    <a:pt x="0" y="64"/>
                  </a:moveTo>
                  <a:lnTo>
                    <a:pt x="104" y="64"/>
                  </a:lnTo>
                  <a:lnTo>
                    <a:pt x="144" y="152"/>
                  </a:lnTo>
                  <a:lnTo>
                    <a:pt x="200" y="0"/>
                  </a:lnTo>
                  <a:lnTo>
                    <a:pt x="264" y="152"/>
                  </a:lnTo>
                  <a:lnTo>
                    <a:pt x="320" y="8"/>
                  </a:lnTo>
                  <a:lnTo>
                    <a:pt x="368" y="152"/>
                  </a:lnTo>
                  <a:lnTo>
                    <a:pt x="432" y="8"/>
                  </a:lnTo>
                  <a:lnTo>
                    <a:pt x="472" y="160"/>
                  </a:lnTo>
                  <a:lnTo>
                    <a:pt x="536" y="16"/>
                  </a:lnTo>
                  <a:lnTo>
                    <a:pt x="576" y="152"/>
                  </a:lnTo>
                  <a:lnTo>
                    <a:pt x="624" y="64"/>
                  </a:lnTo>
                  <a:lnTo>
                    <a:pt x="736" y="64"/>
                  </a:lnTo>
                </a:path>
              </a:pathLst>
            </a:cu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7321" name="Oval 58"/>
            <p:cNvSpPr>
              <a:spLocks noChangeArrowheads="1"/>
            </p:cNvSpPr>
            <p:nvPr/>
          </p:nvSpPr>
          <p:spPr bwMode="auto">
            <a:xfrm>
              <a:off x="1688" y="1156"/>
              <a:ext cx="160" cy="160"/>
            </a:xfrm>
            <a:prstGeom prst="ellipse">
              <a:avLst/>
            </a:prstGeom>
            <a:solidFill>
              <a:srgbClr val="BBBB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charset="0"/>
                </a:defRPr>
              </a:lvl1pPr>
              <a:lvl2pPr marL="742950" indent="-28575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charset="0"/>
                </a:defRPr>
              </a:lvl2pPr>
              <a:lvl3pPr marL="1143000" indent="-22860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charset="0"/>
                </a:defRPr>
              </a:lvl3pPr>
              <a:lvl4pPr marL="1600200" indent="-22860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charset="0"/>
                </a:defRPr>
              </a:lvl4pPr>
              <a:lvl5pPr marL="2057400" indent="-22860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IN" altLang="en-US" sz="1800">
                <a:latin typeface="Arial" charset="0"/>
              </a:endParaRPr>
            </a:p>
          </p:txBody>
        </p:sp>
        <p:sp>
          <p:nvSpPr>
            <p:cNvPr id="97322" name="Line 59"/>
            <p:cNvSpPr>
              <a:spLocks noChangeShapeType="1"/>
            </p:cNvSpPr>
            <p:nvPr/>
          </p:nvSpPr>
          <p:spPr bwMode="auto">
            <a:xfrm>
              <a:off x="848" y="1312"/>
              <a:ext cx="1" cy="6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7323" name="Line 60"/>
            <p:cNvSpPr>
              <a:spLocks noChangeShapeType="1"/>
            </p:cNvSpPr>
            <p:nvPr/>
          </p:nvSpPr>
          <p:spPr bwMode="auto">
            <a:xfrm>
              <a:off x="848" y="1456"/>
              <a:ext cx="1" cy="4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7324" name="Line 61"/>
            <p:cNvSpPr>
              <a:spLocks noChangeShapeType="1"/>
            </p:cNvSpPr>
            <p:nvPr/>
          </p:nvSpPr>
          <p:spPr bwMode="auto">
            <a:xfrm>
              <a:off x="1760" y="1320"/>
              <a:ext cx="1" cy="6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7325" name="Line 62"/>
            <p:cNvSpPr>
              <a:spLocks noChangeShapeType="1"/>
            </p:cNvSpPr>
            <p:nvPr/>
          </p:nvSpPr>
          <p:spPr bwMode="auto">
            <a:xfrm>
              <a:off x="1760" y="1464"/>
              <a:ext cx="1" cy="4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97326" name="Group 83"/>
            <p:cNvGrpSpPr>
              <a:grpSpLocks/>
            </p:cNvGrpSpPr>
            <p:nvPr/>
          </p:nvGrpSpPr>
          <p:grpSpPr bwMode="auto">
            <a:xfrm>
              <a:off x="1840" y="1208"/>
              <a:ext cx="272" cy="56"/>
              <a:chOff x="1840" y="1216"/>
              <a:chExt cx="272" cy="56"/>
            </a:xfrm>
          </p:grpSpPr>
          <p:sp>
            <p:nvSpPr>
              <p:cNvPr id="97336" name="Freeform 63"/>
              <p:cNvSpPr>
                <a:spLocks/>
              </p:cNvSpPr>
              <p:nvPr/>
            </p:nvSpPr>
            <p:spPr bwMode="auto">
              <a:xfrm>
                <a:off x="2040" y="1216"/>
                <a:ext cx="72" cy="56"/>
              </a:xfrm>
              <a:custGeom>
                <a:avLst/>
                <a:gdLst>
                  <a:gd name="T0" fmla="*/ 72 w 72"/>
                  <a:gd name="T1" fmla="*/ 24 h 56"/>
                  <a:gd name="T2" fmla="*/ 0 w 72"/>
                  <a:gd name="T3" fmla="*/ 56 h 56"/>
                  <a:gd name="T4" fmla="*/ 0 w 72"/>
                  <a:gd name="T5" fmla="*/ 24 h 56"/>
                  <a:gd name="T6" fmla="*/ 0 w 72"/>
                  <a:gd name="T7" fmla="*/ 0 h 56"/>
                  <a:gd name="T8" fmla="*/ 72 w 72"/>
                  <a:gd name="T9" fmla="*/ 24 h 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"/>
                  <a:gd name="T16" fmla="*/ 0 h 56"/>
                  <a:gd name="T17" fmla="*/ 72 w 72"/>
                  <a:gd name="T18" fmla="*/ 56 h 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" h="56">
                    <a:moveTo>
                      <a:pt x="72" y="24"/>
                    </a:moveTo>
                    <a:lnTo>
                      <a:pt x="0" y="56"/>
                    </a:lnTo>
                    <a:lnTo>
                      <a:pt x="0" y="24"/>
                    </a:lnTo>
                    <a:lnTo>
                      <a:pt x="0" y="0"/>
                    </a:lnTo>
                    <a:lnTo>
                      <a:pt x="72" y="24"/>
                    </a:lnTo>
                    <a:close/>
                  </a:path>
                </a:pathLst>
              </a:custGeom>
              <a:solidFill>
                <a:srgbClr val="00000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7337" name="Line 65"/>
              <p:cNvSpPr>
                <a:spLocks noChangeShapeType="1"/>
              </p:cNvSpPr>
              <p:nvPr/>
            </p:nvSpPr>
            <p:spPr bwMode="auto">
              <a:xfrm>
                <a:off x="1840" y="1243"/>
                <a:ext cx="200" cy="1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97327" name="Group 82"/>
            <p:cNvGrpSpPr>
              <a:grpSpLocks/>
            </p:cNvGrpSpPr>
            <p:nvPr/>
          </p:nvGrpSpPr>
          <p:grpSpPr bwMode="auto">
            <a:xfrm>
              <a:off x="505" y="1207"/>
              <a:ext cx="264" cy="56"/>
              <a:chOff x="496" y="1216"/>
              <a:chExt cx="264" cy="56"/>
            </a:xfrm>
          </p:grpSpPr>
          <p:sp>
            <p:nvSpPr>
              <p:cNvPr id="97334" name="Freeform 67"/>
              <p:cNvSpPr>
                <a:spLocks/>
              </p:cNvSpPr>
              <p:nvPr/>
            </p:nvSpPr>
            <p:spPr bwMode="auto">
              <a:xfrm>
                <a:off x="496" y="1216"/>
                <a:ext cx="64" cy="56"/>
              </a:xfrm>
              <a:custGeom>
                <a:avLst/>
                <a:gdLst>
                  <a:gd name="T0" fmla="*/ 0 w 64"/>
                  <a:gd name="T1" fmla="*/ 24 h 56"/>
                  <a:gd name="T2" fmla="*/ 64 w 64"/>
                  <a:gd name="T3" fmla="*/ 0 h 56"/>
                  <a:gd name="T4" fmla="*/ 64 w 64"/>
                  <a:gd name="T5" fmla="*/ 24 h 56"/>
                  <a:gd name="T6" fmla="*/ 64 w 64"/>
                  <a:gd name="T7" fmla="*/ 56 h 56"/>
                  <a:gd name="T8" fmla="*/ 0 w 64"/>
                  <a:gd name="T9" fmla="*/ 24 h 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4"/>
                  <a:gd name="T16" fmla="*/ 0 h 56"/>
                  <a:gd name="T17" fmla="*/ 64 w 64"/>
                  <a:gd name="T18" fmla="*/ 56 h 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4" h="56">
                    <a:moveTo>
                      <a:pt x="0" y="24"/>
                    </a:moveTo>
                    <a:lnTo>
                      <a:pt x="64" y="0"/>
                    </a:lnTo>
                    <a:lnTo>
                      <a:pt x="64" y="24"/>
                    </a:lnTo>
                    <a:lnTo>
                      <a:pt x="64" y="56"/>
                    </a:lnTo>
                    <a:lnTo>
                      <a:pt x="0" y="24"/>
                    </a:lnTo>
                    <a:close/>
                  </a:path>
                </a:pathLst>
              </a:custGeom>
              <a:solidFill>
                <a:srgbClr val="00000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7335" name="Line 69"/>
              <p:cNvSpPr>
                <a:spLocks noChangeShapeType="1"/>
              </p:cNvSpPr>
              <p:nvPr/>
            </p:nvSpPr>
            <p:spPr bwMode="auto">
              <a:xfrm>
                <a:off x="560" y="1243"/>
                <a:ext cx="200" cy="1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97328" name="Group 78"/>
            <p:cNvGrpSpPr>
              <a:grpSpLocks/>
            </p:cNvGrpSpPr>
            <p:nvPr/>
          </p:nvGrpSpPr>
          <p:grpSpPr bwMode="auto">
            <a:xfrm>
              <a:off x="848" y="1424"/>
              <a:ext cx="912" cy="112"/>
              <a:chOff x="848" y="1424"/>
              <a:chExt cx="912" cy="112"/>
            </a:xfrm>
          </p:grpSpPr>
          <p:sp>
            <p:nvSpPr>
              <p:cNvPr id="97331" name="Freeform 75"/>
              <p:cNvSpPr>
                <a:spLocks/>
              </p:cNvSpPr>
              <p:nvPr/>
            </p:nvSpPr>
            <p:spPr bwMode="auto">
              <a:xfrm>
                <a:off x="848" y="1424"/>
                <a:ext cx="96" cy="112"/>
              </a:xfrm>
              <a:custGeom>
                <a:avLst/>
                <a:gdLst>
                  <a:gd name="T0" fmla="*/ 0 w 96"/>
                  <a:gd name="T1" fmla="*/ 56 h 112"/>
                  <a:gd name="T2" fmla="*/ 96 w 96"/>
                  <a:gd name="T3" fmla="*/ 0 h 112"/>
                  <a:gd name="T4" fmla="*/ 64 w 96"/>
                  <a:gd name="T5" fmla="*/ 56 h 112"/>
                  <a:gd name="T6" fmla="*/ 96 w 96"/>
                  <a:gd name="T7" fmla="*/ 112 h 112"/>
                  <a:gd name="T8" fmla="*/ 0 w 96"/>
                  <a:gd name="T9" fmla="*/ 56 h 11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6"/>
                  <a:gd name="T16" fmla="*/ 0 h 112"/>
                  <a:gd name="T17" fmla="*/ 96 w 96"/>
                  <a:gd name="T18" fmla="*/ 112 h 11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6" h="112">
                    <a:moveTo>
                      <a:pt x="0" y="56"/>
                    </a:moveTo>
                    <a:lnTo>
                      <a:pt x="96" y="0"/>
                    </a:lnTo>
                    <a:lnTo>
                      <a:pt x="64" y="56"/>
                    </a:lnTo>
                    <a:lnTo>
                      <a:pt x="96" y="112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rgbClr val="00000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7332" name="Freeform 76"/>
              <p:cNvSpPr>
                <a:spLocks/>
              </p:cNvSpPr>
              <p:nvPr/>
            </p:nvSpPr>
            <p:spPr bwMode="auto">
              <a:xfrm>
                <a:off x="1664" y="1424"/>
                <a:ext cx="96" cy="112"/>
              </a:xfrm>
              <a:custGeom>
                <a:avLst/>
                <a:gdLst>
                  <a:gd name="T0" fmla="*/ 96 w 96"/>
                  <a:gd name="T1" fmla="*/ 56 h 112"/>
                  <a:gd name="T2" fmla="*/ 0 w 96"/>
                  <a:gd name="T3" fmla="*/ 112 h 112"/>
                  <a:gd name="T4" fmla="*/ 32 w 96"/>
                  <a:gd name="T5" fmla="*/ 56 h 112"/>
                  <a:gd name="T6" fmla="*/ 0 w 96"/>
                  <a:gd name="T7" fmla="*/ 0 h 112"/>
                  <a:gd name="T8" fmla="*/ 96 w 96"/>
                  <a:gd name="T9" fmla="*/ 56 h 11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6"/>
                  <a:gd name="T16" fmla="*/ 0 h 112"/>
                  <a:gd name="T17" fmla="*/ 96 w 96"/>
                  <a:gd name="T18" fmla="*/ 112 h 11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6" h="112">
                    <a:moveTo>
                      <a:pt x="96" y="56"/>
                    </a:moveTo>
                    <a:lnTo>
                      <a:pt x="0" y="112"/>
                    </a:lnTo>
                    <a:lnTo>
                      <a:pt x="32" y="56"/>
                    </a:lnTo>
                    <a:lnTo>
                      <a:pt x="0" y="0"/>
                    </a:lnTo>
                    <a:lnTo>
                      <a:pt x="96" y="56"/>
                    </a:lnTo>
                    <a:close/>
                  </a:path>
                </a:pathLst>
              </a:custGeom>
              <a:solidFill>
                <a:srgbClr val="00000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7333" name="Line 77"/>
              <p:cNvSpPr>
                <a:spLocks noChangeShapeType="1"/>
              </p:cNvSpPr>
              <p:nvPr/>
            </p:nvSpPr>
            <p:spPr bwMode="auto">
              <a:xfrm>
                <a:off x="912" y="1480"/>
                <a:ext cx="784" cy="1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97329" name="Rectangle 79"/>
            <p:cNvSpPr>
              <a:spLocks noChangeArrowheads="1"/>
            </p:cNvSpPr>
            <p:nvPr/>
          </p:nvSpPr>
          <p:spPr bwMode="auto">
            <a:xfrm>
              <a:off x="1272" y="1368"/>
              <a:ext cx="144" cy="22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charset="0"/>
                </a:defRPr>
              </a:lvl1pPr>
              <a:lvl2pPr marL="742950" indent="-28575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charset="0"/>
                </a:defRPr>
              </a:lvl2pPr>
              <a:lvl3pPr marL="1143000" indent="-22860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charset="0"/>
                </a:defRPr>
              </a:lvl3pPr>
              <a:lvl4pPr marL="1600200" indent="-22860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charset="0"/>
                </a:defRPr>
              </a:lvl4pPr>
              <a:lvl5pPr marL="2057400" indent="-22860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IN" altLang="en-US" sz="1800">
                <a:latin typeface="Arial" charset="0"/>
              </a:endParaRPr>
            </a:p>
          </p:txBody>
        </p:sp>
        <p:sp>
          <p:nvSpPr>
            <p:cNvPr id="97330" name="Rectangle 80"/>
            <p:cNvSpPr>
              <a:spLocks noChangeArrowheads="1"/>
            </p:cNvSpPr>
            <p:nvPr/>
          </p:nvSpPr>
          <p:spPr bwMode="auto">
            <a:xfrm>
              <a:off x="1298" y="1368"/>
              <a:ext cx="64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charset="0"/>
                </a:defRPr>
              </a:lvl1pPr>
              <a:lvl2pPr marL="742950" indent="-28575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charset="0"/>
                </a:defRPr>
              </a:lvl2pPr>
              <a:lvl3pPr marL="1143000" indent="-22860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charset="0"/>
                </a:defRPr>
              </a:lvl3pPr>
              <a:lvl4pPr marL="1600200" indent="-22860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charset="0"/>
                </a:defRPr>
              </a:lvl4pPr>
              <a:lvl5pPr marL="2057400" indent="-22860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 i="1">
                  <a:solidFill>
                    <a:srgbClr val="000000"/>
                  </a:solidFill>
                  <a:latin typeface="Arial" charset="0"/>
                </a:rPr>
                <a:t>r</a:t>
              </a:r>
              <a:endParaRPr lang="en-US" altLang="en-US" sz="1800" i="1">
                <a:latin typeface="Arial" charset="0"/>
              </a:endParaRPr>
            </a:p>
          </p:txBody>
        </p:sp>
      </p:grpSp>
      <p:grpSp>
        <p:nvGrpSpPr>
          <p:cNvPr id="97290" name="Group 46"/>
          <p:cNvGrpSpPr>
            <a:grpSpLocks/>
          </p:cNvGrpSpPr>
          <p:nvPr/>
        </p:nvGrpSpPr>
        <p:grpSpPr bwMode="auto">
          <a:xfrm>
            <a:off x="6048375" y="4462463"/>
            <a:ext cx="1219200" cy="428625"/>
            <a:chOff x="3720" y="2784"/>
            <a:chExt cx="768" cy="270"/>
          </a:xfrm>
        </p:grpSpPr>
        <p:sp>
          <p:nvSpPr>
            <p:cNvPr id="97317" name="Rectangle 47"/>
            <p:cNvSpPr>
              <a:spLocks noChangeArrowheads="1"/>
            </p:cNvSpPr>
            <p:nvPr/>
          </p:nvSpPr>
          <p:spPr bwMode="auto">
            <a:xfrm>
              <a:off x="3720" y="2784"/>
              <a:ext cx="768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charset="0"/>
                </a:defRPr>
              </a:lvl1pPr>
              <a:lvl2pPr marL="742950" indent="-28575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charset="0"/>
                </a:defRPr>
              </a:lvl2pPr>
              <a:lvl3pPr marL="1143000" indent="-22860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charset="0"/>
                </a:defRPr>
              </a:lvl3pPr>
              <a:lvl4pPr marL="1600200" indent="-22860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charset="0"/>
                </a:defRPr>
              </a:lvl4pPr>
              <a:lvl5pPr marL="2057400" indent="-22860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>
                  <a:solidFill>
                    <a:srgbClr val="000000"/>
                  </a:solidFill>
                  <a:latin typeface="Arial" charset="0"/>
                </a:rPr>
                <a:t>larger </a:t>
              </a:r>
              <a:r>
                <a:rPr lang="en-US" altLang="en-US" sz="1800" i="1">
                  <a:solidFill>
                    <a:srgbClr val="000000"/>
                  </a:solidFill>
                  <a:latin typeface="Arial" charset="0"/>
                </a:rPr>
                <a:t>T</a:t>
              </a:r>
              <a:r>
                <a:rPr lang="en-US" altLang="en-US" sz="1800" i="1" baseline="-25000">
                  <a:solidFill>
                    <a:srgbClr val="000000"/>
                  </a:solidFill>
                  <a:latin typeface="Arial" charset="0"/>
                </a:rPr>
                <a:t>m</a:t>
              </a:r>
              <a:endParaRPr lang="en-US" altLang="en-US" sz="1800" i="1">
                <a:latin typeface="Arial" charset="0"/>
              </a:endParaRPr>
            </a:p>
          </p:txBody>
        </p:sp>
        <p:sp>
          <p:nvSpPr>
            <p:cNvPr id="97318" name="Rectangle 48"/>
            <p:cNvSpPr>
              <a:spLocks noChangeArrowheads="1"/>
            </p:cNvSpPr>
            <p:nvPr/>
          </p:nvSpPr>
          <p:spPr bwMode="auto">
            <a:xfrm>
              <a:off x="4384" y="2824"/>
              <a:ext cx="0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charset="0"/>
                </a:defRPr>
              </a:lvl1pPr>
              <a:lvl2pPr marL="742950" indent="-28575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charset="0"/>
                </a:defRPr>
              </a:lvl2pPr>
              <a:lvl3pPr marL="1143000" indent="-22860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charset="0"/>
                </a:defRPr>
              </a:lvl3pPr>
              <a:lvl4pPr marL="1600200" indent="-22860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charset="0"/>
                </a:defRPr>
              </a:lvl4pPr>
              <a:lvl5pPr marL="2057400" indent="-22860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 i="1">
                <a:latin typeface="Arial" charset="0"/>
              </a:endParaRPr>
            </a:p>
          </p:txBody>
        </p:sp>
      </p:grpSp>
      <p:grpSp>
        <p:nvGrpSpPr>
          <p:cNvPr id="97291" name="Group 49"/>
          <p:cNvGrpSpPr>
            <a:grpSpLocks/>
          </p:cNvGrpSpPr>
          <p:nvPr/>
        </p:nvGrpSpPr>
        <p:grpSpPr bwMode="auto">
          <a:xfrm>
            <a:off x="6438900" y="3668713"/>
            <a:ext cx="1422400" cy="428625"/>
            <a:chOff x="3768" y="2392"/>
            <a:chExt cx="896" cy="270"/>
          </a:xfrm>
        </p:grpSpPr>
        <p:sp>
          <p:nvSpPr>
            <p:cNvPr id="97315" name="Rectangle 50"/>
            <p:cNvSpPr>
              <a:spLocks noChangeArrowheads="1"/>
            </p:cNvSpPr>
            <p:nvPr/>
          </p:nvSpPr>
          <p:spPr bwMode="auto">
            <a:xfrm>
              <a:off x="3768" y="2392"/>
              <a:ext cx="896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charset="0"/>
                </a:defRPr>
              </a:lvl1pPr>
              <a:lvl2pPr marL="742950" indent="-28575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charset="0"/>
                </a:defRPr>
              </a:lvl2pPr>
              <a:lvl3pPr marL="1143000" indent="-22860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charset="0"/>
                </a:defRPr>
              </a:lvl3pPr>
              <a:lvl4pPr marL="1600200" indent="-22860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charset="0"/>
                </a:defRPr>
              </a:lvl4pPr>
              <a:lvl5pPr marL="2057400" indent="-22860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>
                  <a:solidFill>
                    <a:srgbClr val="0066FF"/>
                  </a:solidFill>
                  <a:latin typeface="Arial" charset="0"/>
                </a:rPr>
                <a:t>smaller </a:t>
              </a:r>
              <a:r>
                <a:rPr lang="en-US" altLang="en-US" sz="1800" i="1">
                  <a:solidFill>
                    <a:srgbClr val="0066FF"/>
                  </a:solidFill>
                  <a:latin typeface="Arial" charset="0"/>
                </a:rPr>
                <a:t>T</a:t>
              </a:r>
              <a:r>
                <a:rPr lang="en-US" altLang="en-US" sz="1800" i="1" baseline="-25000">
                  <a:solidFill>
                    <a:srgbClr val="0066FF"/>
                  </a:solidFill>
                  <a:latin typeface="Arial" charset="0"/>
                </a:rPr>
                <a:t>m</a:t>
              </a:r>
              <a:endParaRPr lang="en-US" altLang="en-US" sz="1800" i="1">
                <a:latin typeface="Arial" charset="0"/>
              </a:endParaRPr>
            </a:p>
          </p:txBody>
        </p:sp>
        <p:sp>
          <p:nvSpPr>
            <p:cNvPr id="97316" name="Rectangle 51"/>
            <p:cNvSpPr>
              <a:spLocks noChangeArrowheads="1"/>
            </p:cNvSpPr>
            <p:nvPr/>
          </p:nvSpPr>
          <p:spPr bwMode="auto">
            <a:xfrm>
              <a:off x="4552" y="2432"/>
              <a:ext cx="0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charset="0"/>
                </a:defRPr>
              </a:lvl1pPr>
              <a:lvl2pPr marL="742950" indent="-28575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charset="0"/>
                </a:defRPr>
              </a:lvl2pPr>
              <a:lvl3pPr marL="1143000" indent="-22860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charset="0"/>
                </a:defRPr>
              </a:lvl3pPr>
              <a:lvl4pPr marL="1600200" indent="-22860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charset="0"/>
                </a:defRPr>
              </a:lvl4pPr>
              <a:lvl5pPr marL="2057400" indent="-22860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>
                <a:latin typeface="Arial" charset="0"/>
              </a:endParaRPr>
            </a:p>
          </p:txBody>
        </p:sp>
      </p:grpSp>
      <p:grpSp>
        <p:nvGrpSpPr>
          <p:cNvPr id="97292" name="Group 85"/>
          <p:cNvGrpSpPr>
            <a:grpSpLocks/>
          </p:cNvGrpSpPr>
          <p:nvPr/>
        </p:nvGrpSpPr>
        <p:grpSpPr bwMode="auto">
          <a:xfrm>
            <a:off x="725488" y="3517900"/>
            <a:ext cx="3228975" cy="2435225"/>
            <a:chOff x="457" y="2216"/>
            <a:chExt cx="2034" cy="1534"/>
          </a:xfrm>
        </p:grpSpPr>
        <p:pic>
          <p:nvPicPr>
            <p:cNvPr id="97293" name="Picture 86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" y="2310"/>
              <a:ext cx="1850" cy="1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prstDash val="dash"/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7294" name="Line 87"/>
            <p:cNvSpPr>
              <a:spLocks noChangeShapeType="1"/>
            </p:cNvSpPr>
            <p:nvPr/>
          </p:nvSpPr>
          <p:spPr bwMode="auto">
            <a:xfrm>
              <a:off x="928" y="3510"/>
              <a:ext cx="64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7295" name="Line 88"/>
            <p:cNvSpPr>
              <a:spLocks noChangeShapeType="1"/>
            </p:cNvSpPr>
            <p:nvPr/>
          </p:nvSpPr>
          <p:spPr bwMode="auto">
            <a:xfrm>
              <a:off x="1072" y="3510"/>
              <a:ext cx="64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7296" name="Line 89"/>
            <p:cNvSpPr>
              <a:spLocks noChangeShapeType="1"/>
            </p:cNvSpPr>
            <p:nvPr/>
          </p:nvSpPr>
          <p:spPr bwMode="auto">
            <a:xfrm>
              <a:off x="1216" y="3510"/>
              <a:ext cx="64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7297" name="Line 90"/>
            <p:cNvSpPr>
              <a:spLocks noChangeShapeType="1"/>
            </p:cNvSpPr>
            <p:nvPr/>
          </p:nvSpPr>
          <p:spPr bwMode="auto">
            <a:xfrm>
              <a:off x="1360" y="3510"/>
              <a:ext cx="64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7298" name="Line 91"/>
            <p:cNvSpPr>
              <a:spLocks noChangeShapeType="1"/>
            </p:cNvSpPr>
            <p:nvPr/>
          </p:nvSpPr>
          <p:spPr bwMode="auto">
            <a:xfrm>
              <a:off x="1504" y="3510"/>
              <a:ext cx="64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7299" name="Line 92"/>
            <p:cNvSpPr>
              <a:spLocks noChangeShapeType="1"/>
            </p:cNvSpPr>
            <p:nvPr/>
          </p:nvSpPr>
          <p:spPr bwMode="auto">
            <a:xfrm>
              <a:off x="1648" y="3510"/>
              <a:ext cx="64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97300" name="Group 93"/>
            <p:cNvGrpSpPr>
              <a:grpSpLocks/>
            </p:cNvGrpSpPr>
            <p:nvPr/>
          </p:nvGrpSpPr>
          <p:grpSpPr bwMode="auto">
            <a:xfrm>
              <a:off x="1688" y="3108"/>
              <a:ext cx="48" cy="404"/>
              <a:chOff x="1688" y="3120"/>
              <a:chExt cx="48" cy="392"/>
            </a:xfrm>
          </p:grpSpPr>
          <p:sp>
            <p:nvSpPr>
              <p:cNvPr id="97312" name="Freeform 94"/>
              <p:cNvSpPr>
                <a:spLocks/>
              </p:cNvSpPr>
              <p:nvPr/>
            </p:nvSpPr>
            <p:spPr bwMode="auto">
              <a:xfrm>
                <a:off x="1688" y="3440"/>
                <a:ext cx="48" cy="72"/>
              </a:xfrm>
              <a:custGeom>
                <a:avLst/>
                <a:gdLst>
                  <a:gd name="T0" fmla="*/ 24 w 48"/>
                  <a:gd name="T1" fmla="*/ 72 h 72"/>
                  <a:gd name="T2" fmla="*/ 0 w 48"/>
                  <a:gd name="T3" fmla="*/ 0 h 72"/>
                  <a:gd name="T4" fmla="*/ 24 w 48"/>
                  <a:gd name="T5" fmla="*/ 0 h 72"/>
                  <a:gd name="T6" fmla="*/ 48 w 48"/>
                  <a:gd name="T7" fmla="*/ 0 h 72"/>
                  <a:gd name="T8" fmla="*/ 24 w 48"/>
                  <a:gd name="T9" fmla="*/ 72 h 7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8"/>
                  <a:gd name="T16" fmla="*/ 0 h 72"/>
                  <a:gd name="T17" fmla="*/ 48 w 48"/>
                  <a:gd name="T18" fmla="*/ 72 h 7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8" h="72">
                    <a:moveTo>
                      <a:pt x="24" y="72"/>
                    </a:moveTo>
                    <a:lnTo>
                      <a:pt x="0" y="0"/>
                    </a:lnTo>
                    <a:lnTo>
                      <a:pt x="24" y="0"/>
                    </a:lnTo>
                    <a:lnTo>
                      <a:pt x="48" y="0"/>
                    </a:lnTo>
                    <a:lnTo>
                      <a:pt x="24" y="72"/>
                    </a:lnTo>
                    <a:close/>
                  </a:path>
                </a:pathLst>
              </a:custGeom>
              <a:solidFill>
                <a:srgbClr val="00000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7313" name="Freeform 95"/>
              <p:cNvSpPr>
                <a:spLocks/>
              </p:cNvSpPr>
              <p:nvPr/>
            </p:nvSpPr>
            <p:spPr bwMode="auto">
              <a:xfrm>
                <a:off x="1688" y="3120"/>
                <a:ext cx="48" cy="72"/>
              </a:xfrm>
              <a:custGeom>
                <a:avLst/>
                <a:gdLst>
                  <a:gd name="T0" fmla="*/ 24 w 48"/>
                  <a:gd name="T1" fmla="*/ 0 h 72"/>
                  <a:gd name="T2" fmla="*/ 48 w 48"/>
                  <a:gd name="T3" fmla="*/ 72 h 72"/>
                  <a:gd name="T4" fmla="*/ 24 w 48"/>
                  <a:gd name="T5" fmla="*/ 72 h 72"/>
                  <a:gd name="T6" fmla="*/ 0 w 48"/>
                  <a:gd name="T7" fmla="*/ 72 h 72"/>
                  <a:gd name="T8" fmla="*/ 24 w 48"/>
                  <a:gd name="T9" fmla="*/ 0 h 7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8"/>
                  <a:gd name="T16" fmla="*/ 0 h 72"/>
                  <a:gd name="T17" fmla="*/ 48 w 48"/>
                  <a:gd name="T18" fmla="*/ 72 h 7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8" h="72">
                    <a:moveTo>
                      <a:pt x="24" y="0"/>
                    </a:moveTo>
                    <a:lnTo>
                      <a:pt x="48" y="72"/>
                    </a:lnTo>
                    <a:lnTo>
                      <a:pt x="24" y="72"/>
                    </a:lnTo>
                    <a:lnTo>
                      <a:pt x="0" y="72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00000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7314" name="Line 96"/>
              <p:cNvSpPr>
                <a:spLocks noChangeShapeType="1"/>
              </p:cNvSpPr>
              <p:nvPr/>
            </p:nvSpPr>
            <p:spPr bwMode="auto">
              <a:xfrm flipV="1">
                <a:off x="1712" y="3192"/>
                <a:ext cx="1" cy="248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97301" name="Rectangle 97"/>
            <p:cNvSpPr>
              <a:spLocks noChangeArrowheads="1"/>
            </p:cNvSpPr>
            <p:nvPr/>
          </p:nvSpPr>
          <p:spPr bwMode="auto">
            <a:xfrm>
              <a:off x="1768" y="3240"/>
              <a:ext cx="199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charset="0"/>
                </a:defRPr>
              </a:lvl1pPr>
              <a:lvl2pPr marL="742950" indent="-28575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charset="0"/>
                </a:defRPr>
              </a:lvl2pPr>
              <a:lvl3pPr marL="1143000" indent="-22860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charset="0"/>
                </a:defRPr>
              </a:lvl3pPr>
              <a:lvl4pPr marL="1600200" indent="-22860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charset="0"/>
                </a:defRPr>
              </a:lvl4pPr>
              <a:lvl5pPr marL="2057400" indent="-22860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 i="1">
                  <a:solidFill>
                    <a:srgbClr val="000000"/>
                  </a:solidFill>
                  <a:latin typeface="Arial" charset="0"/>
                </a:rPr>
                <a:t>E</a:t>
              </a:r>
              <a:r>
                <a:rPr lang="en-US" altLang="en-US" sz="1800" baseline="-25000">
                  <a:latin typeface="Arial" charset="0"/>
                </a:rPr>
                <a:t>o</a:t>
              </a:r>
            </a:p>
          </p:txBody>
        </p:sp>
        <p:sp>
          <p:nvSpPr>
            <p:cNvPr id="97302" name="Rectangle 98"/>
            <p:cNvSpPr>
              <a:spLocks noChangeArrowheads="1"/>
            </p:cNvSpPr>
            <p:nvPr/>
          </p:nvSpPr>
          <p:spPr bwMode="auto">
            <a:xfrm>
              <a:off x="1896" y="3280"/>
              <a:ext cx="0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charset="0"/>
                </a:defRPr>
              </a:lvl1pPr>
              <a:lvl2pPr marL="742950" indent="-28575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charset="0"/>
                </a:defRPr>
              </a:lvl2pPr>
              <a:lvl3pPr marL="1143000" indent="-22860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charset="0"/>
                </a:defRPr>
              </a:lvl3pPr>
              <a:lvl4pPr marL="1600200" indent="-22860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charset="0"/>
                </a:defRPr>
              </a:lvl4pPr>
              <a:lvl5pPr marL="2057400" indent="-22860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>
                <a:latin typeface="Arial" charset="0"/>
              </a:endParaRPr>
            </a:p>
          </p:txBody>
        </p:sp>
        <p:sp>
          <p:nvSpPr>
            <p:cNvPr id="97303" name="Rectangle 99"/>
            <p:cNvSpPr>
              <a:spLocks noChangeArrowheads="1"/>
            </p:cNvSpPr>
            <p:nvPr/>
          </p:nvSpPr>
          <p:spPr bwMode="auto">
            <a:xfrm>
              <a:off x="2008" y="3240"/>
              <a:ext cx="219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charset="0"/>
                </a:defRPr>
              </a:lvl1pPr>
              <a:lvl2pPr marL="742950" indent="-28575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charset="0"/>
                </a:defRPr>
              </a:lvl2pPr>
              <a:lvl3pPr marL="1143000" indent="-22860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charset="0"/>
                </a:defRPr>
              </a:lvl3pPr>
              <a:lvl4pPr marL="1600200" indent="-22860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charset="0"/>
                </a:defRPr>
              </a:lvl4pPr>
              <a:lvl5pPr marL="2057400" indent="-22860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>
                  <a:solidFill>
                    <a:srgbClr val="000000"/>
                  </a:solidFill>
                  <a:latin typeface="Arial" charset="0"/>
                </a:rPr>
                <a:t>=  </a:t>
              </a:r>
              <a:endParaRPr lang="en-US" altLang="en-US" sz="1800">
                <a:latin typeface="Arial" charset="0"/>
              </a:endParaRPr>
            </a:p>
          </p:txBody>
        </p:sp>
        <p:sp>
          <p:nvSpPr>
            <p:cNvPr id="97304" name="Rectangle 100"/>
            <p:cNvSpPr>
              <a:spLocks noChangeArrowheads="1"/>
            </p:cNvSpPr>
            <p:nvPr/>
          </p:nvSpPr>
          <p:spPr bwMode="auto">
            <a:xfrm>
              <a:off x="1296" y="3520"/>
              <a:ext cx="1195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charset="0"/>
                </a:defRPr>
              </a:lvl1pPr>
              <a:lvl2pPr marL="742950" indent="-28575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charset="0"/>
                </a:defRPr>
              </a:lvl2pPr>
              <a:lvl3pPr marL="1143000" indent="-22860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charset="0"/>
                </a:defRPr>
              </a:lvl3pPr>
              <a:lvl4pPr marL="1600200" indent="-22860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charset="0"/>
                </a:defRPr>
              </a:lvl4pPr>
              <a:lvl5pPr marL="2057400" indent="-22860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>
                  <a:solidFill>
                    <a:srgbClr val="000000"/>
                  </a:solidFill>
                  <a:latin typeface="Arial" charset="0"/>
                </a:rPr>
                <a:t>“bond energy”</a:t>
              </a:r>
              <a:endParaRPr lang="en-US" altLang="en-US" sz="1800">
                <a:latin typeface="Arial" charset="0"/>
              </a:endParaRPr>
            </a:p>
          </p:txBody>
        </p:sp>
        <p:sp>
          <p:nvSpPr>
            <p:cNvPr id="97305" name="Line 101"/>
            <p:cNvSpPr>
              <a:spLocks noChangeShapeType="1"/>
            </p:cNvSpPr>
            <p:nvPr/>
          </p:nvSpPr>
          <p:spPr bwMode="auto">
            <a:xfrm flipV="1">
              <a:off x="888" y="3062"/>
              <a:ext cx="1" cy="96"/>
            </a:xfrm>
            <a:prstGeom prst="line">
              <a:avLst/>
            </a:prstGeom>
            <a:noFill/>
            <a:ln w="25400">
              <a:solidFill>
                <a:srgbClr val="0088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7306" name="Rectangle 102"/>
            <p:cNvSpPr>
              <a:spLocks noChangeArrowheads="1"/>
            </p:cNvSpPr>
            <p:nvPr/>
          </p:nvSpPr>
          <p:spPr bwMode="auto">
            <a:xfrm>
              <a:off x="656" y="2216"/>
              <a:ext cx="609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charset="0"/>
                </a:defRPr>
              </a:lvl1pPr>
              <a:lvl2pPr marL="742950" indent="-28575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charset="0"/>
                </a:defRPr>
              </a:lvl2pPr>
              <a:lvl3pPr marL="1143000" indent="-22860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charset="0"/>
                </a:defRPr>
              </a:lvl3pPr>
              <a:lvl4pPr marL="1600200" indent="-22860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charset="0"/>
                </a:defRPr>
              </a:lvl4pPr>
              <a:lvl5pPr marL="2057400" indent="-22860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>
                  <a:solidFill>
                    <a:srgbClr val="000000"/>
                  </a:solidFill>
                  <a:latin typeface="Arial" charset="0"/>
                </a:rPr>
                <a:t>Energy</a:t>
              </a:r>
              <a:endParaRPr lang="en-US" altLang="en-US" sz="1800">
                <a:latin typeface="Arial" charset="0"/>
              </a:endParaRPr>
            </a:p>
          </p:txBody>
        </p:sp>
        <p:sp>
          <p:nvSpPr>
            <p:cNvPr id="97307" name="Rectangle 103"/>
            <p:cNvSpPr>
              <a:spLocks noChangeArrowheads="1"/>
            </p:cNvSpPr>
            <p:nvPr/>
          </p:nvSpPr>
          <p:spPr bwMode="auto">
            <a:xfrm>
              <a:off x="808" y="2832"/>
              <a:ext cx="64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charset="0"/>
                </a:defRPr>
              </a:lvl1pPr>
              <a:lvl2pPr marL="742950" indent="-28575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charset="0"/>
                </a:defRPr>
              </a:lvl2pPr>
              <a:lvl3pPr marL="1143000" indent="-22860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charset="0"/>
                </a:defRPr>
              </a:lvl3pPr>
              <a:lvl4pPr marL="1600200" indent="-22860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charset="0"/>
                </a:defRPr>
              </a:lvl4pPr>
              <a:lvl5pPr marL="2057400" indent="-22860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 i="1">
                  <a:solidFill>
                    <a:srgbClr val="008800"/>
                  </a:solidFill>
                  <a:latin typeface="Arial" charset="0"/>
                </a:rPr>
                <a:t>r</a:t>
              </a:r>
              <a:endParaRPr lang="en-US" altLang="en-US" sz="1800" i="1">
                <a:latin typeface="Arial" charset="0"/>
              </a:endParaRPr>
            </a:p>
          </p:txBody>
        </p:sp>
        <p:sp>
          <p:nvSpPr>
            <p:cNvPr id="97308" name="Rectangle 104"/>
            <p:cNvSpPr>
              <a:spLocks noChangeArrowheads="1"/>
            </p:cNvSpPr>
            <p:nvPr/>
          </p:nvSpPr>
          <p:spPr bwMode="auto">
            <a:xfrm>
              <a:off x="896" y="2912"/>
              <a:ext cx="80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charset="0"/>
                </a:defRPr>
              </a:lvl1pPr>
              <a:lvl2pPr marL="742950" indent="-28575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charset="0"/>
                </a:defRPr>
              </a:lvl2pPr>
              <a:lvl3pPr marL="1143000" indent="-22860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charset="0"/>
                </a:defRPr>
              </a:lvl3pPr>
              <a:lvl4pPr marL="1600200" indent="-22860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charset="0"/>
                </a:defRPr>
              </a:lvl4pPr>
              <a:lvl5pPr marL="2057400" indent="-22860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>
                  <a:solidFill>
                    <a:srgbClr val="008800"/>
                  </a:solidFill>
                  <a:latin typeface="Arial" charset="0"/>
                </a:rPr>
                <a:t>o</a:t>
              </a:r>
              <a:endParaRPr lang="en-US" altLang="en-US" sz="1800">
                <a:latin typeface="Arial" charset="0"/>
              </a:endParaRPr>
            </a:p>
          </p:txBody>
        </p:sp>
        <p:sp>
          <p:nvSpPr>
            <p:cNvPr id="97309" name="Rectangle 105"/>
            <p:cNvSpPr>
              <a:spLocks noChangeArrowheads="1"/>
            </p:cNvSpPr>
            <p:nvPr/>
          </p:nvSpPr>
          <p:spPr bwMode="auto">
            <a:xfrm>
              <a:off x="984" y="2880"/>
              <a:ext cx="40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charset="0"/>
                </a:defRPr>
              </a:lvl1pPr>
              <a:lvl2pPr marL="742950" indent="-28575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charset="0"/>
                </a:defRPr>
              </a:lvl2pPr>
              <a:lvl3pPr marL="1143000" indent="-22860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charset="0"/>
                </a:defRPr>
              </a:lvl3pPr>
              <a:lvl4pPr marL="1600200" indent="-22860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charset="0"/>
                </a:defRPr>
              </a:lvl4pPr>
              <a:lvl5pPr marL="2057400" indent="-22860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>
                  <a:solidFill>
                    <a:srgbClr val="008800"/>
                  </a:solidFill>
                  <a:latin typeface="Arial" charset="0"/>
                </a:rPr>
                <a:t> </a:t>
              </a:r>
              <a:endParaRPr lang="en-US" altLang="en-US" sz="1800">
                <a:latin typeface="Arial" charset="0"/>
              </a:endParaRPr>
            </a:p>
          </p:txBody>
        </p:sp>
        <p:sp>
          <p:nvSpPr>
            <p:cNvPr id="97310" name="Rectangle 106"/>
            <p:cNvSpPr>
              <a:spLocks noChangeArrowheads="1"/>
            </p:cNvSpPr>
            <p:nvPr/>
          </p:nvSpPr>
          <p:spPr bwMode="auto">
            <a:xfrm>
              <a:off x="2318" y="2960"/>
              <a:ext cx="64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charset="0"/>
                </a:defRPr>
              </a:lvl1pPr>
              <a:lvl2pPr marL="742950" indent="-28575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charset="0"/>
                </a:defRPr>
              </a:lvl2pPr>
              <a:lvl3pPr marL="1143000" indent="-22860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charset="0"/>
                </a:defRPr>
              </a:lvl3pPr>
              <a:lvl4pPr marL="1600200" indent="-22860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charset="0"/>
                </a:defRPr>
              </a:lvl4pPr>
              <a:lvl5pPr marL="2057400" indent="-22860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 i="1">
                  <a:solidFill>
                    <a:srgbClr val="000000"/>
                  </a:solidFill>
                  <a:latin typeface="Arial" charset="0"/>
                </a:rPr>
                <a:t>r</a:t>
              </a:r>
              <a:endParaRPr lang="en-US" altLang="en-US" sz="1800" i="1">
                <a:latin typeface="Arial" charset="0"/>
              </a:endParaRPr>
            </a:p>
          </p:txBody>
        </p:sp>
        <p:sp>
          <p:nvSpPr>
            <p:cNvPr id="97311" name="Rectangle 107"/>
            <p:cNvSpPr>
              <a:spLocks noChangeArrowheads="1"/>
            </p:cNvSpPr>
            <p:nvPr/>
          </p:nvSpPr>
          <p:spPr bwMode="auto">
            <a:xfrm>
              <a:off x="912" y="2744"/>
              <a:ext cx="1185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charset="0"/>
                </a:defRPr>
              </a:lvl1pPr>
              <a:lvl2pPr marL="742950" indent="-28575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charset="0"/>
                </a:defRPr>
              </a:lvl2pPr>
              <a:lvl3pPr marL="1143000" indent="-22860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charset="0"/>
                </a:defRPr>
              </a:lvl3pPr>
              <a:lvl4pPr marL="1600200" indent="-22860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charset="0"/>
                </a:defRPr>
              </a:lvl4pPr>
              <a:lvl5pPr marL="2057400" indent="-22860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>
                  <a:solidFill>
                    <a:srgbClr val="008800"/>
                  </a:solidFill>
                  <a:latin typeface="Arial" charset="0"/>
                </a:rPr>
                <a:t>unstretched length</a:t>
              </a:r>
              <a:endParaRPr lang="en-US" altLang="en-US" sz="1800">
                <a:latin typeface="Arial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29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E2B4A3D1-75F1-7547-B57A-AE0F63A16DD1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18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99330" name="Rectangle 3"/>
          <p:cNvSpPr>
            <a:spLocks noChangeArrowheads="1"/>
          </p:cNvSpPr>
          <p:nvPr/>
        </p:nvSpPr>
        <p:spPr bwMode="auto">
          <a:xfrm>
            <a:off x="457200" y="914400"/>
            <a:ext cx="51768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charset="0"/>
              </a:rPr>
              <a:t>•  </a:t>
            </a:r>
            <a:r>
              <a:rPr lang="en-US" altLang="en-US" sz="1800">
                <a:solidFill>
                  <a:schemeClr val="accent2"/>
                </a:solidFill>
                <a:latin typeface="Arial" charset="0"/>
              </a:rPr>
              <a:t>Coefficient of thermal expansion</a:t>
            </a:r>
            <a:r>
              <a:rPr lang="en-US" altLang="en-US" sz="1800">
                <a:latin typeface="Arial" charset="0"/>
              </a:rPr>
              <a:t>, </a:t>
            </a:r>
            <a:r>
              <a:rPr lang="en-US" altLang="en-US" sz="1800">
                <a:latin typeface="Symbol" charset="2"/>
              </a:rPr>
              <a:t>a</a:t>
            </a:r>
            <a:endParaRPr lang="en-US" altLang="en-US" sz="1800">
              <a:latin typeface="Arial" charset="0"/>
            </a:endParaRPr>
          </a:p>
        </p:txBody>
      </p:sp>
      <p:sp>
        <p:nvSpPr>
          <p:cNvPr id="99331" name="Rectangle 4"/>
          <p:cNvSpPr>
            <a:spLocks noChangeArrowheads="1"/>
          </p:cNvSpPr>
          <p:nvPr/>
        </p:nvSpPr>
        <p:spPr bwMode="auto">
          <a:xfrm>
            <a:off x="457200" y="3314700"/>
            <a:ext cx="30559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charset="0"/>
              </a:rPr>
              <a:t>•  </a:t>
            </a:r>
            <a:r>
              <a:rPr lang="en-US" altLang="en-US" sz="1800">
                <a:latin typeface="Symbol" charset="2"/>
              </a:rPr>
              <a:t>a</a:t>
            </a:r>
            <a:r>
              <a:rPr lang="en-US" altLang="en-US" sz="1800">
                <a:latin typeface="Arial" charset="0"/>
              </a:rPr>
              <a:t> ~ symmetry at </a:t>
            </a:r>
            <a:r>
              <a:rPr lang="en-US" altLang="en-US" sz="1800" i="1">
                <a:latin typeface="Arial" charset="0"/>
              </a:rPr>
              <a:t>r</a:t>
            </a:r>
            <a:r>
              <a:rPr lang="en-US" altLang="en-US" sz="1800" baseline="-25000">
                <a:latin typeface="Arial" charset="0"/>
              </a:rPr>
              <a:t>o</a:t>
            </a:r>
          </a:p>
        </p:txBody>
      </p:sp>
      <p:sp>
        <p:nvSpPr>
          <p:cNvPr id="99332" name="Rectangle 5"/>
          <p:cNvSpPr>
            <a:spLocks noChangeArrowheads="1"/>
          </p:cNvSpPr>
          <p:nvPr/>
        </p:nvSpPr>
        <p:spPr bwMode="auto">
          <a:xfrm>
            <a:off x="4724400" y="4800600"/>
            <a:ext cx="3640138" cy="457200"/>
          </a:xfrm>
          <a:prstGeom prst="rect">
            <a:avLst/>
          </a:prstGeom>
          <a:solidFill>
            <a:srgbClr val="CC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Symbol" charset="2"/>
              </a:rPr>
              <a:t>a</a:t>
            </a:r>
            <a:r>
              <a:rPr lang="en-US" altLang="en-US" sz="1800">
                <a:latin typeface="Arial" charset="0"/>
              </a:rPr>
              <a:t> is larger if </a:t>
            </a:r>
            <a:r>
              <a:rPr lang="en-US" altLang="en-US" sz="1800" i="1">
                <a:latin typeface="Arial" charset="0"/>
              </a:rPr>
              <a:t>E</a:t>
            </a:r>
            <a:r>
              <a:rPr lang="en-US" altLang="en-US" sz="1800" baseline="-25000">
                <a:latin typeface="Arial" charset="0"/>
              </a:rPr>
              <a:t>o</a:t>
            </a:r>
            <a:r>
              <a:rPr lang="en-US" altLang="en-US" sz="1800">
                <a:latin typeface="Arial" charset="0"/>
              </a:rPr>
              <a:t> is smaller.</a:t>
            </a:r>
          </a:p>
        </p:txBody>
      </p:sp>
      <p:sp>
        <p:nvSpPr>
          <p:cNvPr id="99333" name="Rectangle 9"/>
          <p:cNvSpPr>
            <a:spLocks noGrp="1" noChangeArrowheads="1"/>
          </p:cNvSpPr>
          <p:nvPr>
            <p:ph type="title" idx="4294967295"/>
          </p:nvPr>
        </p:nvSpPr>
        <p:spPr>
          <a:xfrm>
            <a:off x="887413" y="246063"/>
            <a:ext cx="7772400" cy="533400"/>
          </a:xfrm>
        </p:spPr>
        <p:txBody>
          <a:bodyPr/>
          <a:lstStyle/>
          <a:p>
            <a:r>
              <a:rPr lang="en-US" altLang="en-US"/>
              <a:t>Properties From Bonding :  </a:t>
            </a:r>
            <a:r>
              <a:rPr lang="en-US" altLang="en-US">
                <a:latin typeface="Symbol" charset="2"/>
              </a:rPr>
              <a:t>a</a:t>
            </a:r>
          </a:p>
        </p:txBody>
      </p:sp>
      <p:sp>
        <p:nvSpPr>
          <p:cNvPr id="99334" name="Rectangle 25"/>
          <p:cNvSpPr>
            <a:spLocks noChangeArrowheads="1"/>
          </p:cNvSpPr>
          <p:nvPr/>
        </p:nvSpPr>
        <p:spPr bwMode="auto">
          <a:xfrm>
            <a:off x="5130800" y="2235200"/>
            <a:ext cx="296863" cy="42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solidFill>
                  <a:srgbClr val="000000"/>
                </a:solidFill>
                <a:latin typeface="Arial Rounded MT Bold" charset="0"/>
              </a:rPr>
              <a:t>= </a:t>
            </a:r>
            <a:endParaRPr lang="en-US" altLang="en-US" sz="1800">
              <a:latin typeface="Arial" charset="0"/>
            </a:endParaRPr>
          </a:p>
        </p:txBody>
      </p:sp>
      <p:sp>
        <p:nvSpPr>
          <p:cNvPr id="99335" name="Rectangle 26"/>
          <p:cNvSpPr>
            <a:spLocks noChangeArrowheads="1"/>
          </p:cNvSpPr>
          <p:nvPr/>
        </p:nvSpPr>
        <p:spPr bwMode="auto">
          <a:xfrm>
            <a:off x="5422900" y="2209800"/>
            <a:ext cx="312738" cy="42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solidFill>
                  <a:srgbClr val="000000"/>
                </a:solidFill>
                <a:latin typeface="Symbol" charset="2"/>
              </a:rPr>
              <a:t>a </a:t>
            </a:r>
            <a:endParaRPr lang="en-US" altLang="en-US" sz="1800">
              <a:latin typeface="Arial" charset="0"/>
            </a:endParaRPr>
          </a:p>
        </p:txBody>
      </p:sp>
      <p:sp>
        <p:nvSpPr>
          <p:cNvPr id="99336" name="Rectangle 27"/>
          <p:cNvSpPr>
            <a:spLocks noChangeArrowheads="1"/>
          </p:cNvSpPr>
          <p:nvPr/>
        </p:nvSpPr>
        <p:spPr bwMode="auto">
          <a:xfrm>
            <a:off x="5740400" y="2235200"/>
            <a:ext cx="119063" cy="42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solidFill>
                  <a:srgbClr val="000000"/>
                </a:solidFill>
                <a:latin typeface="Arial" charset="0"/>
              </a:rPr>
              <a:t>(</a:t>
            </a:r>
            <a:endParaRPr lang="en-US" altLang="en-US" sz="1800">
              <a:latin typeface="Arial" charset="0"/>
            </a:endParaRPr>
          </a:p>
        </p:txBody>
      </p:sp>
      <p:sp>
        <p:nvSpPr>
          <p:cNvPr id="99337" name="Rectangle 28"/>
          <p:cNvSpPr>
            <a:spLocks noChangeArrowheads="1"/>
          </p:cNvSpPr>
          <p:nvPr/>
        </p:nvSpPr>
        <p:spPr bwMode="auto">
          <a:xfrm>
            <a:off x="5867400" y="2235200"/>
            <a:ext cx="217488" cy="42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 i="1">
                <a:solidFill>
                  <a:srgbClr val="AA0000"/>
                </a:solidFill>
                <a:latin typeface="Arial" charset="0"/>
              </a:rPr>
              <a:t>T</a:t>
            </a:r>
            <a:endParaRPr lang="en-US" altLang="en-US" sz="1800" i="1">
              <a:latin typeface="Arial" charset="0"/>
            </a:endParaRPr>
          </a:p>
        </p:txBody>
      </p:sp>
      <p:sp>
        <p:nvSpPr>
          <p:cNvPr id="99338" name="Rectangle 29"/>
          <p:cNvSpPr>
            <a:spLocks noChangeArrowheads="1"/>
          </p:cNvSpPr>
          <p:nvPr/>
        </p:nvSpPr>
        <p:spPr bwMode="auto">
          <a:xfrm>
            <a:off x="6054725" y="2362200"/>
            <a:ext cx="155575" cy="334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200">
                <a:solidFill>
                  <a:srgbClr val="AA0000"/>
                </a:solidFill>
                <a:latin typeface="Arial" charset="0"/>
              </a:rPr>
              <a:t>2</a:t>
            </a:r>
            <a:endParaRPr lang="en-US" altLang="en-US" sz="1800">
              <a:latin typeface="Arial" charset="0"/>
            </a:endParaRPr>
          </a:p>
        </p:txBody>
      </p:sp>
      <p:sp>
        <p:nvSpPr>
          <p:cNvPr id="99339" name="Rectangle 30"/>
          <p:cNvSpPr>
            <a:spLocks noChangeArrowheads="1"/>
          </p:cNvSpPr>
          <p:nvPr/>
        </p:nvSpPr>
        <p:spPr bwMode="auto">
          <a:xfrm>
            <a:off x="6248400" y="2235200"/>
            <a:ext cx="119063" cy="42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solidFill>
                  <a:srgbClr val="000000"/>
                </a:solidFill>
                <a:latin typeface="Arial" charset="0"/>
              </a:rPr>
              <a:t>-</a:t>
            </a:r>
            <a:endParaRPr lang="en-US" altLang="en-US" sz="1800">
              <a:latin typeface="Arial" charset="0"/>
            </a:endParaRPr>
          </a:p>
        </p:txBody>
      </p:sp>
      <p:sp>
        <p:nvSpPr>
          <p:cNvPr id="99340" name="Rectangle 31"/>
          <p:cNvSpPr>
            <a:spLocks noChangeArrowheads="1"/>
          </p:cNvSpPr>
          <p:nvPr/>
        </p:nvSpPr>
        <p:spPr bwMode="auto">
          <a:xfrm>
            <a:off x="6362700" y="2235200"/>
            <a:ext cx="217488" cy="42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 i="1">
                <a:solidFill>
                  <a:srgbClr val="0033FF"/>
                </a:solidFill>
                <a:latin typeface="Arial" charset="0"/>
              </a:rPr>
              <a:t>T</a:t>
            </a:r>
            <a:endParaRPr lang="en-US" altLang="en-US" sz="1800" i="1">
              <a:latin typeface="Arial" charset="0"/>
            </a:endParaRPr>
          </a:p>
        </p:txBody>
      </p:sp>
      <p:sp>
        <p:nvSpPr>
          <p:cNvPr id="99341" name="Rectangle 32"/>
          <p:cNvSpPr>
            <a:spLocks noChangeArrowheads="1"/>
          </p:cNvSpPr>
          <p:nvPr/>
        </p:nvSpPr>
        <p:spPr bwMode="auto">
          <a:xfrm>
            <a:off x="6562725" y="2362200"/>
            <a:ext cx="155575" cy="334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200">
                <a:solidFill>
                  <a:srgbClr val="0033FF"/>
                </a:solidFill>
                <a:latin typeface="Arial" charset="0"/>
              </a:rPr>
              <a:t>1</a:t>
            </a:r>
            <a:endParaRPr lang="en-US" altLang="en-US" sz="1800">
              <a:latin typeface="Arial" charset="0"/>
            </a:endParaRPr>
          </a:p>
        </p:txBody>
      </p:sp>
      <p:sp>
        <p:nvSpPr>
          <p:cNvPr id="99342" name="Rectangle 33"/>
          <p:cNvSpPr>
            <a:spLocks noChangeArrowheads="1"/>
          </p:cNvSpPr>
          <p:nvPr/>
        </p:nvSpPr>
        <p:spPr bwMode="auto">
          <a:xfrm>
            <a:off x="6713538" y="2235200"/>
            <a:ext cx="119062" cy="42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solidFill>
                  <a:srgbClr val="000000"/>
                </a:solidFill>
                <a:latin typeface="Arial" charset="0"/>
              </a:rPr>
              <a:t>)</a:t>
            </a:r>
            <a:endParaRPr lang="en-US" altLang="en-US" sz="1800">
              <a:latin typeface="Arial" charset="0"/>
            </a:endParaRPr>
          </a:p>
        </p:txBody>
      </p:sp>
      <p:sp>
        <p:nvSpPr>
          <p:cNvPr id="99343" name="Rectangle 35"/>
          <p:cNvSpPr>
            <a:spLocks noChangeArrowheads="1"/>
          </p:cNvSpPr>
          <p:nvPr/>
        </p:nvSpPr>
        <p:spPr bwMode="auto">
          <a:xfrm>
            <a:off x="4506913" y="2057400"/>
            <a:ext cx="185737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AA0000"/>
                </a:solidFill>
                <a:latin typeface="Symbol" charset="2"/>
              </a:rPr>
              <a:t>D</a:t>
            </a:r>
            <a:endParaRPr lang="en-US" altLang="en-US" sz="1800">
              <a:latin typeface="Arial" charset="0"/>
            </a:endParaRPr>
          </a:p>
        </p:txBody>
      </p:sp>
      <p:sp>
        <p:nvSpPr>
          <p:cNvPr id="99344" name="Rectangle 36"/>
          <p:cNvSpPr>
            <a:spLocks noChangeArrowheads="1"/>
          </p:cNvSpPr>
          <p:nvPr/>
        </p:nvSpPr>
        <p:spPr bwMode="auto">
          <a:xfrm>
            <a:off x="4697413" y="2070100"/>
            <a:ext cx="169862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i="1">
                <a:solidFill>
                  <a:srgbClr val="AA0000"/>
                </a:solidFill>
                <a:latin typeface="Arial" charset="0"/>
              </a:rPr>
              <a:t>L</a:t>
            </a:r>
            <a:endParaRPr lang="en-US" altLang="en-US" sz="1800" i="1">
              <a:latin typeface="Arial" charset="0"/>
            </a:endParaRPr>
          </a:p>
        </p:txBody>
      </p:sp>
      <p:sp>
        <p:nvSpPr>
          <p:cNvPr id="99345" name="Rectangle 38"/>
          <p:cNvSpPr>
            <a:spLocks noChangeArrowheads="1"/>
          </p:cNvSpPr>
          <p:nvPr/>
        </p:nvSpPr>
        <p:spPr bwMode="auto">
          <a:xfrm>
            <a:off x="4519613" y="2489200"/>
            <a:ext cx="169862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i="1">
                <a:solidFill>
                  <a:srgbClr val="0033FF"/>
                </a:solidFill>
                <a:latin typeface="Arial" charset="0"/>
              </a:rPr>
              <a:t>L</a:t>
            </a:r>
            <a:endParaRPr lang="en-US" altLang="en-US" sz="1800" i="1">
              <a:latin typeface="Arial" charset="0"/>
            </a:endParaRPr>
          </a:p>
        </p:txBody>
      </p:sp>
      <p:sp>
        <p:nvSpPr>
          <p:cNvPr id="99346" name="Rectangle 39"/>
          <p:cNvSpPr>
            <a:spLocks noChangeArrowheads="1"/>
          </p:cNvSpPr>
          <p:nvPr/>
        </p:nvSpPr>
        <p:spPr bwMode="auto">
          <a:xfrm>
            <a:off x="4697413" y="2552700"/>
            <a:ext cx="169862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0033FF"/>
                </a:solidFill>
                <a:latin typeface="Arial" charset="0"/>
              </a:rPr>
              <a:t>o</a:t>
            </a:r>
            <a:endParaRPr lang="en-US" altLang="en-US" sz="1800">
              <a:latin typeface="Arial" charset="0"/>
            </a:endParaRPr>
          </a:p>
        </p:txBody>
      </p:sp>
      <p:sp>
        <p:nvSpPr>
          <p:cNvPr id="99347" name="Line 41"/>
          <p:cNvSpPr>
            <a:spLocks noChangeShapeType="1"/>
          </p:cNvSpPr>
          <p:nvPr/>
        </p:nvSpPr>
        <p:spPr bwMode="auto">
          <a:xfrm>
            <a:off x="4468813" y="2489200"/>
            <a:ext cx="431800" cy="1588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99348" name="Group 44"/>
          <p:cNvGrpSpPr>
            <a:grpSpLocks/>
          </p:cNvGrpSpPr>
          <p:nvPr/>
        </p:nvGrpSpPr>
        <p:grpSpPr bwMode="auto">
          <a:xfrm>
            <a:off x="5570538" y="1724025"/>
            <a:ext cx="292100" cy="558800"/>
            <a:chOff x="3472" y="1144"/>
            <a:chExt cx="184" cy="352"/>
          </a:xfrm>
        </p:grpSpPr>
        <p:sp>
          <p:nvSpPr>
            <p:cNvPr id="99390" name="Freeform 42"/>
            <p:cNvSpPr>
              <a:spLocks/>
            </p:cNvSpPr>
            <p:nvPr/>
          </p:nvSpPr>
          <p:spPr bwMode="auto">
            <a:xfrm>
              <a:off x="3472" y="1384"/>
              <a:ext cx="104" cy="112"/>
            </a:xfrm>
            <a:custGeom>
              <a:avLst/>
              <a:gdLst>
                <a:gd name="T0" fmla="*/ 8 w 104"/>
                <a:gd name="T1" fmla="*/ 112 h 112"/>
                <a:gd name="T2" fmla="*/ 0 w 104"/>
                <a:gd name="T3" fmla="*/ 0 h 112"/>
                <a:gd name="T4" fmla="*/ 40 w 104"/>
                <a:gd name="T5" fmla="*/ 56 h 112"/>
                <a:gd name="T6" fmla="*/ 104 w 104"/>
                <a:gd name="T7" fmla="*/ 48 h 112"/>
                <a:gd name="T8" fmla="*/ 8 w 104"/>
                <a:gd name="T9" fmla="*/ 112 h 11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4"/>
                <a:gd name="T16" fmla="*/ 0 h 112"/>
                <a:gd name="T17" fmla="*/ 104 w 104"/>
                <a:gd name="T18" fmla="*/ 112 h 11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4" h="112">
                  <a:moveTo>
                    <a:pt x="8" y="112"/>
                  </a:moveTo>
                  <a:lnTo>
                    <a:pt x="0" y="0"/>
                  </a:lnTo>
                  <a:lnTo>
                    <a:pt x="40" y="56"/>
                  </a:lnTo>
                  <a:lnTo>
                    <a:pt x="104" y="48"/>
                  </a:lnTo>
                  <a:lnTo>
                    <a:pt x="8" y="112"/>
                  </a:lnTo>
                  <a:close/>
                </a:path>
              </a:pathLst>
            </a:custGeom>
            <a:solidFill>
              <a:srgbClr val="00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9391" name="Line 43"/>
            <p:cNvSpPr>
              <a:spLocks noChangeShapeType="1"/>
            </p:cNvSpPr>
            <p:nvPr/>
          </p:nvSpPr>
          <p:spPr bwMode="auto">
            <a:xfrm flipV="1">
              <a:off x="3512" y="1144"/>
              <a:ext cx="144" cy="29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99349" name="Rectangle 45"/>
          <p:cNvSpPr>
            <a:spLocks noChangeArrowheads="1"/>
          </p:cNvSpPr>
          <p:nvPr/>
        </p:nvSpPr>
        <p:spPr bwMode="auto">
          <a:xfrm>
            <a:off x="4481513" y="1403350"/>
            <a:ext cx="332105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" charset="0"/>
              </a:rPr>
              <a:t>coeff. thermal expansion</a:t>
            </a:r>
            <a:endParaRPr lang="en-US" altLang="en-US" sz="1800">
              <a:latin typeface="Arial" charset="0"/>
            </a:endParaRPr>
          </a:p>
        </p:txBody>
      </p:sp>
      <p:sp>
        <p:nvSpPr>
          <p:cNvPr id="99350" name="Rectangle 46"/>
          <p:cNvSpPr>
            <a:spLocks noChangeArrowheads="1"/>
          </p:cNvSpPr>
          <p:nvPr/>
        </p:nvSpPr>
        <p:spPr bwMode="auto">
          <a:xfrm>
            <a:off x="8115300" y="1460500"/>
            <a:ext cx="76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Arial Rounded MT Bold" charset="0"/>
              </a:rPr>
              <a:t> </a:t>
            </a:r>
            <a:endParaRPr lang="en-US" altLang="en-US" sz="1800">
              <a:latin typeface="Arial" charset="0"/>
            </a:endParaRPr>
          </a:p>
        </p:txBody>
      </p:sp>
      <p:grpSp>
        <p:nvGrpSpPr>
          <p:cNvPr id="99351" name="Group 82"/>
          <p:cNvGrpSpPr>
            <a:grpSpLocks/>
          </p:cNvGrpSpPr>
          <p:nvPr/>
        </p:nvGrpSpPr>
        <p:grpSpPr bwMode="auto">
          <a:xfrm>
            <a:off x="1079500" y="1460500"/>
            <a:ext cx="2203450" cy="1625600"/>
            <a:chOff x="680" y="920"/>
            <a:chExt cx="1388" cy="1024"/>
          </a:xfrm>
        </p:grpSpPr>
        <p:sp>
          <p:nvSpPr>
            <p:cNvPr id="99367" name="Rectangle 49"/>
            <p:cNvSpPr>
              <a:spLocks noChangeArrowheads="1"/>
            </p:cNvSpPr>
            <p:nvPr/>
          </p:nvSpPr>
          <p:spPr bwMode="auto">
            <a:xfrm>
              <a:off x="772" y="1196"/>
              <a:ext cx="1032" cy="216"/>
            </a:xfrm>
            <a:prstGeom prst="rect">
              <a:avLst/>
            </a:prstGeom>
            <a:solidFill>
              <a:srgbClr val="BBBBBB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charset="0"/>
                </a:defRPr>
              </a:lvl1pPr>
              <a:lvl2pPr marL="742950" indent="-28575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charset="0"/>
                </a:defRPr>
              </a:lvl2pPr>
              <a:lvl3pPr marL="1143000" indent="-22860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charset="0"/>
                </a:defRPr>
              </a:lvl3pPr>
              <a:lvl4pPr marL="1600200" indent="-22860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charset="0"/>
                </a:defRPr>
              </a:lvl4pPr>
              <a:lvl5pPr marL="2057400" indent="-22860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IN" altLang="en-US" sz="1800">
                <a:latin typeface="Arial" charset="0"/>
              </a:endParaRPr>
            </a:p>
          </p:txBody>
        </p:sp>
        <p:sp>
          <p:nvSpPr>
            <p:cNvPr id="99368" name="Rectangle 50"/>
            <p:cNvSpPr>
              <a:spLocks noChangeArrowheads="1"/>
            </p:cNvSpPr>
            <p:nvPr/>
          </p:nvSpPr>
          <p:spPr bwMode="auto">
            <a:xfrm>
              <a:off x="772" y="1620"/>
              <a:ext cx="1296" cy="232"/>
            </a:xfrm>
            <a:prstGeom prst="rect">
              <a:avLst/>
            </a:prstGeom>
            <a:solidFill>
              <a:srgbClr val="BBBBBB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charset="0"/>
                </a:defRPr>
              </a:lvl1pPr>
              <a:lvl2pPr marL="742950" indent="-28575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charset="0"/>
                </a:defRPr>
              </a:lvl2pPr>
              <a:lvl3pPr marL="1143000" indent="-22860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charset="0"/>
                </a:defRPr>
              </a:lvl3pPr>
              <a:lvl4pPr marL="1600200" indent="-22860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charset="0"/>
                </a:defRPr>
              </a:lvl4pPr>
              <a:lvl5pPr marL="2057400" indent="-22860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IN" altLang="en-US" sz="1800">
                <a:latin typeface="Arial" charset="0"/>
              </a:endParaRPr>
            </a:p>
          </p:txBody>
        </p:sp>
        <p:sp>
          <p:nvSpPr>
            <p:cNvPr id="99369" name="Line 51"/>
            <p:cNvSpPr>
              <a:spLocks noChangeShapeType="1"/>
            </p:cNvSpPr>
            <p:nvPr/>
          </p:nvSpPr>
          <p:spPr bwMode="auto">
            <a:xfrm flipV="1">
              <a:off x="1800" y="1000"/>
              <a:ext cx="1" cy="17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370" name="Rectangle 52"/>
            <p:cNvSpPr>
              <a:spLocks noChangeArrowheads="1"/>
            </p:cNvSpPr>
            <p:nvPr/>
          </p:nvSpPr>
          <p:spPr bwMode="auto">
            <a:xfrm>
              <a:off x="1832" y="1312"/>
              <a:ext cx="117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charset="0"/>
                </a:defRPr>
              </a:lvl1pPr>
              <a:lvl2pPr marL="742950" indent="-28575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charset="0"/>
                </a:defRPr>
              </a:lvl2pPr>
              <a:lvl3pPr marL="1143000" indent="-22860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charset="0"/>
                </a:defRPr>
              </a:lvl3pPr>
              <a:lvl4pPr marL="1600200" indent="-22860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charset="0"/>
                </a:defRPr>
              </a:lvl4pPr>
              <a:lvl5pPr marL="2057400" indent="-22860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>
                  <a:solidFill>
                    <a:srgbClr val="AA0000"/>
                  </a:solidFill>
                  <a:latin typeface="Symbol" charset="2"/>
                </a:rPr>
                <a:t>D</a:t>
              </a:r>
              <a:endParaRPr lang="en-US" altLang="en-US" sz="1800">
                <a:latin typeface="Arial" charset="0"/>
              </a:endParaRPr>
            </a:p>
          </p:txBody>
        </p:sp>
        <p:sp>
          <p:nvSpPr>
            <p:cNvPr id="99371" name="Rectangle 53"/>
            <p:cNvSpPr>
              <a:spLocks noChangeArrowheads="1"/>
            </p:cNvSpPr>
            <p:nvPr/>
          </p:nvSpPr>
          <p:spPr bwMode="auto">
            <a:xfrm>
              <a:off x="1952" y="1320"/>
              <a:ext cx="107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charset="0"/>
                </a:defRPr>
              </a:lvl1pPr>
              <a:lvl2pPr marL="742950" indent="-28575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charset="0"/>
                </a:defRPr>
              </a:lvl2pPr>
              <a:lvl3pPr marL="1143000" indent="-22860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charset="0"/>
                </a:defRPr>
              </a:lvl3pPr>
              <a:lvl4pPr marL="1600200" indent="-22860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charset="0"/>
                </a:defRPr>
              </a:lvl4pPr>
              <a:lvl5pPr marL="2057400" indent="-22860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 i="1">
                  <a:solidFill>
                    <a:srgbClr val="AA0000"/>
                  </a:solidFill>
                  <a:latin typeface="Arial" charset="0"/>
                </a:rPr>
                <a:t>L</a:t>
              </a:r>
              <a:endParaRPr lang="en-US" altLang="en-US" sz="1800" i="1">
                <a:latin typeface="Arial" charset="0"/>
              </a:endParaRPr>
            </a:p>
          </p:txBody>
        </p:sp>
        <p:grpSp>
          <p:nvGrpSpPr>
            <p:cNvPr id="99372" name="Group 76"/>
            <p:cNvGrpSpPr>
              <a:grpSpLocks/>
            </p:cNvGrpSpPr>
            <p:nvPr/>
          </p:nvGrpSpPr>
          <p:grpSpPr bwMode="auto">
            <a:xfrm>
              <a:off x="944" y="928"/>
              <a:ext cx="640" cy="205"/>
              <a:chOff x="944" y="928"/>
              <a:chExt cx="640" cy="205"/>
            </a:xfrm>
          </p:grpSpPr>
          <p:sp>
            <p:nvSpPr>
              <p:cNvPr id="99386" name="Rectangle 55"/>
              <p:cNvSpPr>
                <a:spLocks noChangeArrowheads="1"/>
              </p:cNvSpPr>
              <p:nvPr/>
            </p:nvSpPr>
            <p:spPr bwMode="auto">
              <a:xfrm>
                <a:off x="944" y="928"/>
                <a:ext cx="472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Font typeface="Arial" charset="0"/>
                  <a:buChar char="•"/>
                  <a:defRPr sz="3200">
                    <a:solidFill>
                      <a:schemeClr val="tx1"/>
                    </a:solidFill>
                    <a:latin typeface="Calibri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charset="0"/>
                  <a:buChar char="–"/>
                  <a:defRPr sz="2800">
                    <a:solidFill>
                      <a:schemeClr val="tx1"/>
                    </a:solidFill>
                    <a:latin typeface="Calibri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charset="0"/>
                  <a:buChar char="•"/>
                  <a:defRPr sz="2400">
                    <a:solidFill>
                      <a:schemeClr val="tx1"/>
                    </a:solidFill>
                    <a:latin typeface="Calibri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charset="0"/>
                  <a:buChar char="–"/>
                  <a:defRPr sz="2000">
                    <a:solidFill>
                      <a:schemeClr val="tx1"/>
                    </a:solidFill>
                    <a:latin typeface="Calibri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US" sz="1800">
                    <a:solidFill>
                      <a:srgbClr val="000000"/>
                    </a:solidFill>
                    <a:latin typeface="Arial" charset="0"/>
                  </a:rPr>
                  <a:t>length, </a:t>
                </a:r>
                <a:endParaRPr lang="en-US" altLang="en-US" sz="1800">
                  <a:latin typeface="Arial" charset="0"/>
                </a:endParaRPr>
              </a:p>
            </p:txBody>
          </p:sp>
          <p:grpSp>
            <p:nvGrpSpPr>
              <p:cNvPr id="99387" name="Group 75"/>
              <p:cNvGrpSpPr>
                <a:grpSpLocks/>
              </p:cNvGrpSpPr>
              <p:nvPr/>
            </p:nvGrpSpPr>
            <p:grpSpPr bwMode="auto">
              <a:xfrm>
                <a:off x="1416" y="928"/>
                <a:ext cx="168" cy="205"/>
                <a:chOff x="1416" y="928"/>
                <a:chExt cx="168" cy="205"/>
              </a:xfrm>
            </p:grpSpPr>
            <p:sp>
              <p:nvSpPr>
                <p:cNvPr id="99388" name="Rectangle 56"/>
                <p:cNvSpPr>
                  <a:spLocks noChangeArrowheads="1"/>
                </p:cNvSpPr>
                <p:nvPr/>
              </p:nvSpPr>
              <p:spPr bwMode="auto">
                <a:xfrm>
                  <a:off x="1416" y="928"/>
                  <a:ext cx="80" cy="17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>
                    <a:spcBef>
                      <a:spcPct val="20000"/>
                    </a:spcBef>
                    <a:buFont typeface="Arial" charset="0"/>
                    <a:buChar char="•"/>
                    <a:defRPr sz="3200">
                      <a:solidFill>
                        <a:schemeClr val="tx1"/>
                      </a:solidFill>
                      <a:latin typeface="Calibri" charset="0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charset="0"/>
                    <a:buChar char="–"/>
                    <a:defRPr sz="2800">
                      <a:solidFill>
                        <a:schemeClr val="tx1"/>
                      </a:solidFill>
                      <a:latin typeface="Calibri" charset="0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charset="0"/>
                    <a:buChar char="•"/>
                    <a:defRPr sz="2400">
                      <a:solidFill>
                        <a:schemeClr val="tx1"/>
                      </a:solidFill>
                      <a:latin typeface="Calibri" charset="0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charset="0"/>
                    <a:buChar char="–"/>
                    <a:defRPr sz="2000">
                      <a:solidFill>
                        <a:schemeClr val="tx1"/>
                      </a:solidFill>
                      <a:latin typeface="Calibri" charset="0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charset="0"/>
                    <a:buChar char="»"/>
                    <a:defRPr sz="2000">
                      <a:solidFill>
                        <a:schemeClr val="tx1"/>
                      </a:solidFill>
                      <a:latin typeface="Calibri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charset="0"/>
                    <a:buChar char="»"/>
                    <a:defRPr sz="2000">
                      <a:solidFill>
                        <a:schemeClr val="tx1"/>
                      </a:solidFill>
                      <a:latin typeface="Calibri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charset="0"/>
                    <a:buChar char="»"/>
                    <a:defRPr sz="2000">
                      <a:solidFill>
                        <a:schemeClr val="tx1"/>
                      </a:solidFill>
                      <a:latin typeface="Calibri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charset="0"/>
                    <a:buChar char="»"/>
                    <a:defRPr sz="2000">
                      <a:solidFill>
                        <a:schemeClr val="tx1"/>
                      </a:solidFill>
                      <a:latin typeface="Calibri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charset="0"/>
                    <a:buChar char="»"/>
                    <a:defRPr sz="2000">
                      <a:solidFill>
                        <a:schemeClr val="tx1"/>
                      </a:solidFill>
                      <a:latin typeface="Calibri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1800" i="1">
                      <a:solidFill>
                        <a:srgbClr val="0033FF"/>
                      </a:solidFill>
                      <a:latin typeface="Arial" charset="0"/>
                    </a:rPr>
                    <a:t>L</a:t>
                  </a:r>
                  <a:endParaRPr lang="en-US" altLang="en-US" sz="1800" i="1">
                    <a:latin typeface="Arial" charset="0"/>
                  </a:endParaRPr>
                </a:p>
              </p:txBody>
            </p:sp>
            <p:sp>
              <p:nvSpPr>
                <p:cNvPr id="99389" name="Rectangle 57"/>
                <p:cNvSpPr>
                  <a:spLocks noChangeArrowheads="1"/>
                </p:cNvSpPr>
                <p:nvPr/>
              </p:nvSpPr>
              <p:spPr bwMode="auto">
                <a:xfrm>
                  <a:off x="1504" y="960"/>
                  <a:ext cx="80" cy="17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>
                    <a:spcBef>
                      <a:spcPct val="20000"/>
                    </a:spcBef>
                    <a:buFont typeface="Arial" charset="0"/>
                    <a:buChar char="•"/>
                    <a:defRPr sz="3200">
                      <a:solidFill>
                        <a:schemeClr val="tx1"/>
                      </a:solidFill>
                      <a:latin typeface="Calibri" charset="0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charset="0"/>
                    <a:buChar char="–"/>
                    <a:defRPr sz="2800">
                      <a:solidFill>
                        <a:schemeClr val="tx1"/>
                      </a:solidFill>
                      <a:latin typeface="Calibri" charset="0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charset="0"/>
                    <a:buChar char="•"/>
                    <a:defRPr sz="2400">
                      <a:solidFill>
                        <a:schemeClr val="tx1"/>
                      </a:solidFill>
                      <a:latin typeface="Calibri" charset="0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charset="0"/>
                    <a:buChar char="–"/>
                    <a:defRPr sz="2000">
                      <a:solidFill>
                        <a:schemeClr val="tx1"/>
                      </a:solidFill>
                      <a:latin typeface="Calibri" charset="0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charset="0"/>
                    <a:buChar char="»"/>
                    <a:defRPr sz="2000">
                      <a:solidFill>
                        <a:schemeClr val="tx1"/>
                      </a:solidFill>
                      <a:latin typeface="Calibri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charset="0"/>
                    <a:buChar char="»"/>
                    <a:defRPr sz="2000">
                      <a:solidFill>
                        <a:schemeClr val="tx1"/>
                      </a:solidFill>
                      <a:latin typeface="Calibri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charset="0"/>
                    <a:buChar char="»"/>
                    <a:defRPr sz="2000">
                      <a:solidFill>
                        <a:schemeClr val="tx1"/>
                      </a:solidFill>
                      <a:latin typeface="Calibri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charset="0"/>
                    <a:buChar char="»"/>
                    <a:defRPr sz="2000">
                      <a:solidFill>
                        <a:schemeClr val="tx1"/>
                      </a:solidFill>
                      <a:latin typeface="Calibri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charset="0"/>
                    <a:buChar char="»"/>
                    <a:defRPr sz="2000">
                      <a:solidFill>
                        <a:schemeClr val="tx1"/>
                      </a:solidFill>
                      <a:latin typeface="Calibri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1800">
                      <a:solidFill>
                        <a:srgbClr val="0033FF"/>
                      </a:solidFill>
                      <a:latin typeface="Arial" charset="0"/>
                    </a:rPr>
                    <a:t>o</a:t>
                  </a:r>
                  <a:endParaRPr lang="en-US" altLang="en-US" sz="1800">
                    <a:latin typeface="Arial" charset="0"/>
                  </a:endParaRPr>
                </a:p>
              </p:txBody>
            </p:sp>
          </p:grpSp>
        </p:grpSp>
        <p:sp>
          <p:nvSpPr>
            <p:cNvPr id="99373" name="Line 59"/>
            <p:cNvSpPr>
              <a:spLocks noChangeShapeType="1"/>
            </p:cNvSpPr>
            <p:nvPr/>
          </p:nvSpPr>
          <p:spPr bwMode="auto">
            <a:xfrm flipV="1">
              <a:off x="1800" y="1456"/>
              <a:ext cx="1" cy="15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374" name="Line 60"/>
            <p:cNvSpPr>
              <a:spLocks noChangeShapeType="1"/>
            </p:cNvSpPr>
            <p:nvPr/>
          </p:nvSpPr>
          <p:spPr bwMode="auto">
            <a:xfrm flipV="1">
              <a:off x="2064" y="1456"/>
              <a:ext cx="1" cy="15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99375" name="Group 77"/>
            <p:cNvGrpSpPr>
              <a:grpSpLocks/>
            </p:cNvGrpSpPr>
            <p:nvPr/>
          </p:nvGrpSpPr>
          <p:grpSpPr bwMode="auto">
            <a:xfrm>
              <a:off x="1800" y="1504"/>
              <a:ext cx="264" cy="112"/>
              <a:chOff x="1800" y="1504"/>
              <a:chExt cx="264" cy="112"/>
            </a:xfrm>
          </p:grpSpPr>
          <p:sp>
            <p:nvSpPr>
              <p:cNvPr id="99384" name="Freeform 61"/>
              <p:cNvSpPr>
                <a:spLocks/>
              </p:cNvSpPr>
              <p:nvPr/>
            </p:nvSpPr>
            <p:spPr bwMode="auto">
              <a:xfrm>
                <a:off x="1976" y="1504"/>
                <a:ext cx="88" cy="112"/>
              </a:xfrm>
              <a:custGeom>
                <a:avLst/>
                <a:gdLst>
                  <a:gd name="T0" fmla="*/ 88 w 88"/>
                  <a:gd name="T1" fmla="*/ 56 h 112"/>
                  <a:gd name="T2" fmla="*/ 0 w 88"/>
                  <a:gd name="T3" fmla="*/ 112 h 112"/>
                  <a:gd name="T4" fmla="*/ 32 w 88"/>
                  <a:gd name="T5" fmla="*/ 56 h 112"/>
                  <a:gd name="T6" fmla="*/ 0 w 88"/>
                  <a:gd name="T7" fmla="*/ 0 h 112"/>
                  <a:gd name="T8" fmla="*/ 88 w 88"/>
                  <a:gd name="T9" fmla="*/ 56 h 11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8"/>
                  <a:gd name="T16" fmla="*/ 0 h 112"/>
                  <a:gd name="T17" fmla="*/ 88 w 88"/>
                  <a:gd name="T18" fmla="*/ 112 h 11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8" h="112">
                    <a:moveTo>
                      <a:pt x="88" y="56"/>
                    </a:moveTo>
                    <a:lnTo>
                      <a:pt x="0" y="112"/>
                    </a:lnTo>
                    <a:lnTo>
                      <a:pt x="32" y="56"/>
                    </a:lnTo>
                    <a:lnTo>
                      <a:pt x="0" y="0"/>
                    </a:lnTo>
                    <a:lnTo>
                      <a:pt x="88" y="56"/>
                    </a:lnTo>
                    <a:close/>
                  </a:path>
                </a:pathLst>
              </a:custGeom>
              <a:solidFill>
                <a:srgbClr val="DD0000"/>
              </a:solidFill>
              <a:ln w="12700">
                <a:solidFill>
                  <a:srgbClr val="DD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385" name="Line 63"/>
              <p:cNvSpPr>
                <a:spLocks noChangeShapeType="1"/>
              </p:cNvSpPr>
              <p:nvPr/>
            </p:nvSpPr>
            <p:spPr bwMode="auto">
              <a:xfrm>
                <a:off x="1800" y="1560"/>
                <a:ext cx="208" cy="1"/>
              </a:xfrm>
              <a:prstGeom prst="line">
                <a:avLst/>
              </a:prstGeom>
              <a:noFill/>
              <a:ln w="12700">
                <a:solidFill>
                  <a:srgbClr val="DD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99376" name="Rectangle 65"/>
            <p:cNvSpPr>
              <a:spLocks noChangeArrowheads="1"/>
            </p:cNvSpPr>
            <p:nvPr/>
          </p:nvSpPr>
          <p:spPr bwMode="auto">
            <a:xfrm>
              <a:off x="680" y="920"/>
              <a:ext cx="96" cy="1024"/>
            </a:xfrm>
            <a:prstGeom prst="rect">
              <a:avLst/>
            </a:prstGeom>
            <a:blipFill dpi="0" rotWithShape="0">
              <a:blip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charset="0"/>
                </a:defRPr>
              </a:lvl1pPr>
              <a:lvl2pPr marL="742950" indent="-28575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charset="0"/>
                </a:defRPr>
              </a:lvl2pPr>
              <a:lvl3pPr marL="1143000" indent="-22860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charset="0"/>
                </a:defRPr>
              </a:lvl3pPr>
              <a:lvl4pPr marL="1600200" indent="-22860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charset="0"/>
                </a:defRPr>
              </a:lvl4pPr>
              <a:lvl5pPr marL="2057400" indent="-22860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IN" altLang="en-US" sz="1800">
                <a:latin typeface="Arial" charset="0"/>
              </a:endParaRPr>
            </a:p>
          </p:txBody>
        </p:sp>
        <p:sp>
          <p:nvSpPr>
            <p:cNvPr id="99377" name="Rectangle 69"/>
            <p:cNvSpPr>
              <a:spLocks noChangeArrowheads="1"/>
            </p:cNvSpPr>
            <p:nvPr/>
          </p:nvSpPr>
          <p:spPr bwMode="auto">
            <a:xfrm>
              <a:off x="820" y="1200"/>
              <a:ext cx="854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charset="0"/>
                </a:defRPr>
              </a:lvl1pPr>
              <a:lvl2pPr marL="742950" indent="-28575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charset="0"/>
                </a:defRPr>
              </a:lvl2pPr>
              <a:lvl3pPr marL="1143000" indent="-22860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charset="0"/>
                </a:defRPr>
              </a:lvl3pPr>
              <a:lvl4pPr marL="1600200" indent="-22860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charset="0"/>
                </a:defRPr>
              </a:lvl4pPr>
              <a:lvl5pPr marL="2057400" indent="-22860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000">
                  <a:solidFill>
                    <a:srgbClr val="0033FF"/>
                  </a:solidFill>
                  <a:latin typeface="Arial" charset="0"/>
                </a:rPr>
                <a:t>unheated, </a:t>
              </a:r>
              <a:r>
                <a:rPr lang="en-US" altLang="en-US" sz="2000" i="1">
                  <a:solidFill>
                    <a:srgbClr val="0033FF"/>
                  </a:solidFill>
                  <a:latin typeface="Arial" charset="0"/>
                </a:rPr>
                <a:t>T</a:t>
              </a:r>
              <a:endParaRPr lang="en-US" altLang="en-US" sz="1800" i="1">
                <a:latin typeface="Arial" charset="0"/>
              </a:endParaRPr>
            </a:p>
          </p:txBody>
        </p:sp>
        <p:sp>
          <p:nvSpPr>
            <p:cNvPr id="99378" name="Rectangle 70"/>
            <p:cNvSpPr>
              <a:spLocks noChangeArrowheads="1"/>
            </p:cNvSpPr>
            <p:nvPr/>
          </p:nvSpPr>
          <p:spPr bwMode="auto">
            <a:xfrm>
              <a:off x="1668" y="1232"/>
              <a:ext cx="89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charset="0"/>
                </a:defRPr>
              </a:lvl1pPr>
              <a:lvl2pPr marL="742950" indent="-28575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charset="0"/>
                </a:defRPr>
              </a:lvl2pPr>
              <a:lvl3pPr marL="1143000" indent="-22860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charset="0"/>
                </a:defRPr>
              </a:lvl3pPr>
              <a:lvl4pPr marL="1600200" indent="-22860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charset="0"/>
                </a:defRPr>
              </a:lvl4pPr>
              <a:lvl5pPr marL="2057400" indent="-22860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000">
                  <a:solidFill>
                    <a:srgbClr val="0033FF"/>
                  </a:solidFill>
                  <a:latin typeface="Arial" charset="0"/>
                </a:rPr>
                <a:t>1</a:t>
              </a:r>
              <a:endParaRPr lang="en-US" altLang="en-US" sz="1800">
                <a:latin typeface="Arial" charset="0"/>
              </a:endParaRPr>
            </a:p>
          </p:txBody>
        </p:sp>
        <p:sp>
          <p:nvSpPr>
            <p:cNvPr id="99379" name="Rectangle 72"/>
            <p:cNvSpPr>
              <a:spLocks noChangeArrowheads="1"/>
            </p:cNvSpPr>
            <p:nvPr/>
          </p:nvSpPr>
          <p:spPr bwMode="auto">
            <a:xfrm>
              <a:off x="1056" y="1632"/>
              <a:ext cx="676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charset="0"/>
                </a:defRPr>
              </a:lvl1pPr>
              <a:lvl2pPr marL="742950" indent="-28575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charset="0"/>
                </a:defRPr>
              </a:lvl2pPr>
              <a:lvl3pPr marL="1143000" indent="-22860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charset="0"/>
                </a:defRPr>
              </a:lvl3pPr>
              <a:lvl4pPr marL="1600200" indent="-22860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charset="0"/>
                </a:defRPr>
              </a:lvl4pPr>
              <a:lvl5pPr marL="2057400" indent="-22860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000">
                  <a:solidFill>
                    <a:srgbClr val="AA0000"/>
                  </a:solidFill>
                  <a:latin typeface="Arial" charset="0"/>
                </a:rPr>
                <a:t>heated, </a:t>
              </a:r>
              <a:r>
                <a:rPr lang="en-US" altLang="en-US" sz="2000" i="1">
                  <a:solidFill>
                    <a:srgbClr val="AA0000"/>
                  </a:solidFill>
                  <a:latin typeface="Arial" charset="0"/>
                </a:rPr>
                <a:t>T</a:t>
              </a:r>
              <a:endParaRPr lang="en-US" altLang="en-US" sz="1800" i="1">
                <a:latin typeface="Arial" charset="0"/>
              </a:endParaRPr>
            </a:p>
          </p:txBody>
        </p:sp>
        <p:sp>
          <p:nvSpPr>
            <p:cNvPr id="99380" name="Rectangle 73"/>
            <p:cNvSpPr>
              <a:spLocks noChangeArrowheads="1"/>
            </p:cNvSpPr>
            <p:nvPr/>
          </p:nvSpPr>
          <p:spPr bwMode="auto">
            <a:xfrm>
              <a:off x="1736" y="1664"/>
              <a:ext cx="89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charset="0"/>
                </a:defRPr>
              </a:lvl1pPr>
              <a:lvl2pPr marL="742950" indent="-28575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charset="0"/>
                </a:defRPr>
              </a:lvl2pPr>
              <a:lvl3pPr marL="1143000" indent="-22860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charset="0"/>
                </a:defRPr>
              </a:lvl3pPr>
              <a:lvl4pPr marL="1600200" indent="-22860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charset="0"/>
                </a:defRPr>
              </a:lvl4pPr>
              <a:lvl5pPr marL="2057400" indent="-22860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000">
                  <a:solidFill>
                    <a:srgbClr val="AA0000"/>
                  </a:solidFill>
                  <a:latin typeface="Arial" charset="0"/>
                </a:rPr>
                <a:t>2</a:t>
              </a:r>
              <a:endParaRPr lang="en-US" altLang="en-US" sz="1800">
                <a:latin typeface="Arial" charset="0"/>
              </a:endParaRPr>
            </a:p>
          </p:txBody>
        </p:sp>
        <p:grpSp>
          <p:nvGrpSpPr>
            <p:cNvPr id="99381" name="Group 81"/>
            <p:cNvGrpSpPr>
              <a:grpSpLocks/>
            </p:cNvGrpSpPr>
            <p:nvPr/>
          </p:nvGrpSpPr>
          <p:grpSpPr bwMode="auto">
            <a:xfrm>
              <a:off x="773" y="1048"/>
              <a:ext cx="1027" cy="112"/>
              <a:chOff x="773" y="1048"/>
              <a:chExt cx="1027" cy="112"/>
            </a:xfrm>
          </p:grpSpPr>
          <p:sp>
            <p:nvSpPr>
              <p:cNvPr id="99382" name="Freeform 66"/>
              <p:cNvSpPr>
                <a:spLocks/>
              </p:cNvSpPr>
              <p:nvPr/>
            </p:nvSpPr>
            <p:spPr bwMode="auto">
              <a:xfrm>
                <a:off x="1704" y="1048"/>
                <a:ext cx="96" cy="112"/>
              </a:xfrm>
              <a:custGeom>
                <a:avLst/>
                <a:gdLst>
                  <a:gd name="T0" fmla="*/ 96 w 96"/>
                  <a:gd name="T1" fmla="*/ 56 h 112"/>
                  <a:gd name="T2" fmla="*/ 0 w 96"/>
                  <a:gd name="T3" fmla="*/ 112 h 112"/>
                  <a:gd name="T4" fmla="*/ 32 w 96"/>
                  <a:gd name="T5" fmla="*/ 56 h 112"/>
                  <a:gd name="T6" fmla="*/ 0 w 96"/>
                  <a:gd name="T7" fmla="*/ 0 h 112"/>
                  <a:gd name="T8" fmla="*/ 96 w 96"/>
                  <a:gd name="T9" fmla="*/ 56 h 11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6"/>
                  <a:gd name="T16" fmla="*/ 0 h 112"/>
                  <a:gd name="T17" fmla="*/ 96 w 96"/>
                  <a:gd name="T18" fmla="*/ 112 h 11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6" h="112">
                    <a:moveTo>
                      <a:pt x="96" y="56"/>
                    </a:moveTo>
                    <a:lnTo>
                      <a:pt x="0" y="112"/>
                    </a:lnTo>
                    <a:lnTo>
                      <a:pt x="32" y="56"/>
                    </a:lnTo>
                    <a:lnTo>
                      <a:pt x="0" y="0"/>
                    </a:lnTo>
                    <a:lnTo>
                      <a:pt x="96" y="56"/>
                    </a:lnTo>
                    <a:close/>
                  </a:path>
                </a:pathLst>
              </a:custGeom>
              <a:solidFill>
                <a:srgbClr val="0033FF"/>
              </a:solidFill>
              <a:ln w="12700">
                <a:solidFill>
                  <a:srgbClr val="0033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383" name="Line 80"/>
              <p:cNvSpPr>
                <a:spLocks noChangeShapeType="1"/>
              </p:cNvSpPr>
              <p:nvPr/>
            </p:nvSpPr>
            <p:spPr bwMode="auto">
              <a:xfrm>
                <a:off x="773" y="1104"/>
                <a:ext cx="962" cy="0"/>
              </a:xfrm>
              <a:prstGeom prst="line">
                <a:avLst/>
              </a:prstGeom>
              <a:noFill/>
              <a:ln w="19050">
                <a:solidFill>
                  <a:srgbClr val="0033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99352" name="Group 87"/>
          <p:cNvGrpSpPr>
            <a:grpSpLocks/>
          </p:cNvGrpSpPr>
          <p:nvPr/>
        </p:nvGrpSpPr>
        <p:grpSpPr bwMode="auto">
          <a:xfrm>
            <a:off x="358775" y="3881438"/>
            <a:ext cx="3778250" cy="2484437"/>
            <a:chOff x="226" y="2445"/>
            <a:chExt cx="2380" cy="1565"/>
          </a:xfrm>
        </p:grpSpPr>
        <p:pic>
          <p:nvPicPr>
            <p:cNvPr id="99353" name="Picture 10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0" y="2445"/>
              <a:ext cx="1857" cy="15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prstDash val="dash"/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99354" name="Group 11"/>
            <p:cNvGrpSpPr>
              <a:grpSpLocks/>
            </p:cNvGrpSpPr>
            <p:nvPr/>
          </p:nvGrpSpPr>
          <p:grpSpPr bwMode="auto">
            <a:xfrm>
              <a:off x="1132" y="2924"/>
              <a:ext cx="168" cy="344"/>
              <a:chOff x="3520" y="1871"/>
              <a:chExt cx="168" cy="344"/>
            </a:xfrm>
          </p:grpSpPr>
          <p:sp>
            <p:nvSpPr>
              <p:cNvPr id="99364" name="Line 12"/>
              <p:cNvSpPr>
                <a:spLocks noChangeShapeType="1"/>
              </p:cNvSpPr>
              <p:nvPr/>
            </p:nvSpPr>
            <p:spPr bwMode="auto">
              <a:xfrm flipV="1">
                <a:off x="3600" y="2119"/>
                <a:ext cx="1" cy="96"/>
              </a:xfrm>
              <a:prstGeom prst="line">
                <a:avLst/>
              </a:prstGeom>
              <a:noFill/>
              <a:ln w="25400">
                <a:solidFill>
                  <a:srgbClr val="0088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365" name="Rectangle 13"/>
              <p:cNvSpPr>
                <a:spLocks noChangeArrowheads="1"/>
              </p:cNvSpPr>
              <p:nvPr/>
            </p:nvSpPr>
            <p:spPr bwMode="auto">
              <a:xfrm>
                <a:off x="3520" y="1871"/>
                <a:ext cx="64" cy="2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Font typeface="Arial" charset="0"/>
                  <a:buChar char="•"/>
                  <a:defRPr sz="3200">
                    <a:solidFill>
                      <a:schemeClr val="tx1"/>
                    </a:solidFill>
                    <a:latin typeface="Calibri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charset="0"/>
                  <a:buChar char="–"/>
                  <a:defRPr sz="2800">
                    <a:solidFill>
                      <a:schemeClr val="tx1"/>
                    </a:solidFill>
                    <a:latin typeface="Calibri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charset="0"/>
                  <a:buChar char="•"/>
                  <a:defRPr sz="2400">
                    <a:solidFill>
                      <a:schemeClr val="tx1"/>
                    </a:solidFill>
                    <a:latin typeface="Calibri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charset="0"/>
                  <a:buChar char="–"/>
                  <a:defRPr sz="2000">
                    <a:solidFill>
                      <a:schemeClr val="tx1"/>
                    </a:solidFill>
                    <a:latin typeface="Calibri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US" sz="1800" i="1">
                    <a:solidFill>
                      <a:srgbClr val="008800"/>
                    </a:solidFill>
                    <a:latin typeface="Arial" charset="0"/>
                  </a:rPr>
                  <a:t>r</a:t>
                </a:r>
                <a:endParaRPr lang="en-US" altLang="en-US" sz="1800" i="1">
                  <a:latin typeface="Arial" charset="0"/>
                </a:endParaRPr>
              </a:p>
            </p:txBody>
          </p:sp>
          <p:sp>
            <p:nvSpPr>
              <p:cNvPr id="99366" name="Rectangle 14"/>
              <p:cNvSpPr>
                <a:spLocks noChangeArrowheads="1"/>
              </p:cNvSpPr>
              <p:nvPr/>
            </p:nvSpPr>
            <p:spPr bwMode="auto">
              <a:xfrm>
                <a:off x="3608" y="1951"/>
                <a:ext cx="80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Font typeface="Arial" charset="0"/>
                  <a:buChar char="•"/>
                  <a:defRPr sz="3200">
                    <a:solidFill>
                      <a:schemeClr val="tx1"/>
                    </a:solidFill>
                    <a:latin typeface="Calibri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charset="0"/>
                  <a:buChar char="–"/>
                  <a:defRPr sz="2800">
                    <a:solidFill>
                      <a:schemeClr val="tx1"/>
                    </a:solidFill>
                    <a:latin typeface="Calibri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charset="0"/>
                  <a:buChar char="•"/>
                  <a:defRPr sz="2400">
                    <a:solidFill>
                      <a:schemeClr val="tx1"/>
                    </a:solidFill>
                    <a:latin typeface="Calibri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charset="0"/>
                  <a:buChar char="–"/>
                  <a:defRPr sz="2000">
                    <a:solidFill>
                      <a:schemeClr val="tx1"/>
                    </a:solidFill>
                    <a:latin typeface="Calibri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US" sz="1800">
                    <a:solidFill>
                      <a:srgbClr val="008800"/>
                    </a:solidFill>
                    <a:latin typeface="Arial" charset="0"/>
                  </a:rPr>
                  <a:t>o</a:t>
                </a:r>
                <a:endParaRPr lang="en-US" altLang="en-US" sz="1800">
                  <a:latin typeface="Arial" charset="0"/>
                </a:endParaRPr>
              </a:p>
            </p:txBody>
          </p:sp>
        </p:grpSp>
        <p:sp>
          <p:nvSpPr>
            <p:cNvPr id="99355" name="Rectangle 15"/>
            <p:cNvSpPr>
              <a:spLocks noChangeArrowheads="1"/>
            </p:cNvSpPr>
            <p:nvPr/>
          </p:nvSpPr>
          <p:spPr bwMode="auto">
            <a:xfrm>
              <a:off x="2542" y="3104"/>
              <a:ext cx="64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charset="0"/>
                </a:defRPr>
              </a:lvl1pPr>
              <a:lvl2pPr marL="742950" indent="-28575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charset="0"/>
                </a:defRPr>
              </a:lvl2pPr>
              <a:lvl3pPr marL="1143000" indent="-22860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charset="0"/>
                </a:defRPr>
              </a:lvl3pPr>
              <a:lvl4pPr marL="1600200" indent="-22860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charset="0"/>
                </a:defRPr>
              </a:lvl4pPr>
              <a:lvl5pPr marL="2057400" indent="-22860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 i="1">
                  <a:solidFill>
                    <a:srgbClr val="000000"/>
                  </a:solidFill>
                  <a:latin typeface="Arial" charset="0"/>
                </a:rPr>
                <a:t>r</a:t>
              </a:r>
              <a:endParaRPr lang="en-US" altLang="en-US" sz="1800" i="1">
                <a:latin typeface="Arial" charset="0"/>
              </a:endParaRPr>
            </a:p>
          </p:txBody>
        </p:sp>
        <p:sp>
          <p:nvSpPr>
            <p:cNvPr id="99356" name="Rectangle 16"/>
            <p:cNvSpPr>
              <a:spLocks noChangeArrowheads="1"/>
            </p:cNvSpPr>
            <p:nvPr/>
          </p:nvSpPr>
          <p:spPr bwMode="auto">
            <a:xfrm>
              <a:off x="1335" y="3761"/>
              <a:ext cx="560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charset="0"/>
                </a:defRPr>
              </a:lvl1pPr>
              <a:lvl2pPr marL="742950" indent="-28575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charset="0"/>
                </a:defRPr>
              </a:lvl2pPr>
              <a:lvl3pPr marL="1143000" indent="-22860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charset="0"/>
                </a:defRPr>
              </a:lvl3pPr>
              <a:lvl4pPr marL="1600200" indent="-22860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charset="0"/>
                </a:defRPr>
              </a:lvl4pPr>
              <a:lvl5pPr marL="2057400" indent="-22860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>
                  <a:solidFill>
                    <a:srgbClr val="000000"/>
                  </a:solidFill>
                  <a:latin typeface="Arial" charset="0"/>
                </a:rPr>
                <a:t>lower </a:t>
              </a:r>
              <a:r>
                <a:rPr lang="en-US" altLang="en-US" sz="1800">
                  <a:solidFill>
                    <a:srgbClr val="000000"/>
                  </a:solidFill>
                  <a:latin typeface="Symbol" charset="2"/>
                </a:rPr>
                <a:t>a</a:t>
              </a:r>
              <a:r>
                <a:rPr lang="en-US" altLang="en-US" sz="1800">
                  <a:solidFill>
                    <a:srgbClr val="000000"/>
                  </a:solidFill>
                  <a:latin typeface="Arial" charset="0"/>
                </a:rPr>
                <a:t>  </a:t>
              </a:r>
              <a:endParaRPr lang="en-US" altLang="en-US" sz="1800">
                <a:latin typeface="Arial" charset="0"/>
              </a:endParaRPr>
            </a:p>
          </p:txBody>
        </p:sp>
        <p:sp>
          <p:nvSpPr>
            <p:cNvPr id="99357" name="Rectangle 17"/>
            <p:cNvSpPr>
              <a:spLocks noChangeArrowheads="1"/>
            </p:cNvSpPr>
            <p:nvPr/>
          </p:nvSpPr>
          <p:spPr bwMode="auto">
            <a:xfrm>
              <a:off x="1657" y="3364"/>
              <a:ext cx="617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charset="0"/>
                </a:defRPr>
              </a:lvl1pPr>
              <a:lvl2pPr marL="742950" indent="-28575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charset="0"/>
                </a:defRPr>
              </a:lvl2pPr>
              <a:lvl3pPr marL="1143000" indent="-22860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charset="0"/>
                </a:defRPr>
              </a:lvl3pPr>
              <a:lvl4pPr marL="1600200" indent="-22860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charset="0"/>
                </a:defRPr>
              </a:lvl4pPr>
              <a:lvl5pPr marL="2057400" indent="-22860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>
                  <a:solidFill>
                    <a:srgbClr val="0033FF"/>
                  </a:solidFill>
                  <a:latin typeface="Arial" charset="0"/>
                </a:rPr>
                <a:t>higher </a:t>
              </a:r>
              <a:r>
                <a:rPr lang="en-US" altLang="en-US" sz="1800">
                  <a:solidFill>
                    <a:srgbClr val="0033FF"/>
                  </a:solidFill>
                  <a:latin typeface="Symbol" charset="2"/>
                </a:rPr>
                <a:t>a</a:t>
              </a:r>
              <a:r>
                <a:rPr lang="en-US" altLang="en-US" sz="1800">
                  <a:solidFill>
                    <a:srgbClr val="0033FF"/>
                  </a:solidFill>
                  <a:latin typeface="Arial" charset="0"/>
                </a:rPr>
                <a:t>  </a:t>
              </a:r>
              <a:endParaRPr lang="en-US" altLang="en-US" sz="1800">
                <a:latin typeface="Arial" charset="0"/>
              </a:endParaRPr>
            </a:p>
          </p:txBody>
        </p:sp>
        <p:sp>
          <p:nvSpPr>
            <p:cNvPr id="99358" name="Rectangle 18"/>
            <p:cNvSpPr>
              <a:spLocks noChangeArrowheads="1"/>
            </p:cNvSpPr>
            <p:nvPr/>
          </p:nvSpPr>
          <p:spPr bwMode="auto">
            <a:xfrm>
              <a:off x="226" y="2446"/>
              <a:ext cx="608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charset="0"/>
                </a:defRPr>
              </a:lvl1pPr>
              <a:lvl2pPr marL="742950" indent="-28575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charset="0"/>
                </a:defRPr>
              </a:lvl2pPr>
              <a:lvl3pPr marL="1143000" indent="-22860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charset="0"/>
                </a:defRPr>
              </a:lvl3pPr>
              <a:lvl4pPr marL="1600200" indent="-22860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charset="0"/>
                </a:defRPr>
              </a:lvl4pPr>
              <a:lvl5pPr marL="2057400" indent="-22860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>
                  <a:solidFill>
                    <a:srgbClr val="000000"/>
                  </a:solidFill>
                  <a:latin typeface="Arial" charset="0"/>
                </a:rPr>
                <a:t>Energy</a:t>
              </a:r>
              <a:endParaRPr lang="en-US" altLang="en-US" sz="1800">
                <a:latin typeface="Arial" charset="0"/>
              </a:endParaRPr>
            </a:p>
          </p:txBody>
        </p:sp>
        <p:sp>
          <p:nvSpPr>
            <p:cNvPr id="99359" name="Rectangle 19"/>
            <p:cNvSpPr>
              <a:spLocks noChangeArrowheads="1"/>
            </p:cNvSpPr>
            <p:nvPr/>
          </p:nvSpPr>
          <p:spPr bwMode="auto">
            <a:xfrm>
              <a:off x="1168" y="2802"/>
              <a:ext cx="1185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charset="0"/>
                </a:defRPr>
              </a:lvl1pPr>
              <a:lvl2pPr marL="742950" indent="-28575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charset="0"/>
                </a:defRPr>
              </a:lvl2pPr>
              <a:lvl3pPr marL="1143000" indent="-22860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charset="0"/>
                </a:defRPr>
              </a:lvl3pPr>
              <a:lvl4pPr marL="1600200" indent="-22860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charset="0"/>
                </a:defRPr>
              </a:lvl4pPr>
              <a:lvl5pPr marL="2057400" indent="-22860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>
                  <a:solidFill>
                    <a:srgbClr val="008800"/>
                  </a:solidFill>
                  <a:latin typeface="Arial" charset="0"/>
                </a:rPr>
                <a:t>unstretched length</a:t>
              </a:r>
              <a:endParaRPr lang="en-US" altLang="en-US" sz="1800">
                <a:latin typeface="Arial" charset="0"/>
              </a:endParaRPr>
            </a:p>
          </p:txBody>
        </p:sp>
        <p:sp>
          <p:nvSpPr>
            <p:cNvPr id="99360" name="Line 83"/>
            <p:cNvSpPr>
              <a:spLocks noChangeShapeType="1"/>
            </p:cNvSpPr>
            <p:nvPr/>
          </p:nvSpPr>
          <p:spPr bwMode="auto">
            <a:xfrm>
              <a:off x="874" y="3606"/>
              <a:ext cx="339" cy="0"/>
            </a:xfrm>
            <a:prstGeom prst="line">
              <a:avLst/>
            </a:prstGeom>
            <a:noFill/>
            <a:ln w="19050">
              <a:solidFill>
                <a:srgbClr val="0033FF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361" name="Text Box 84"/>
            <p:cNvSpPr txBox="1">
              <a:spLocks noChangeArrowheads="1"/>
            </p:cNvSpPr>
            <p:nvPr/>
          </p:nvSpPr>
          <p:spPr bwMode="auto">
            <a:xfrm>
              <a:off x="607" y="3454"/>
              <a:ext cx="281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prstDash val="dash"/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charset="0"/>
                </a:defRPr>
              </a:lvl1pPr>
              <a:lvl2pPr marL="742950" indent="-28575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charset="0"/>
                </a:defRPr>
              </a:lvl2pPr>
              <a:lvl3pPr marL="1143000" indent="-22860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charset="0"/>
                </a:defRPr>
              </a:lvl3pPr>
              <a:lvl4pPr marL="1600200" indent="-22860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charset="0"/>
                </a:defRPr>
              </a:lvl4pPr>
              <a:lvl5pPr marL="2057400" indent="-22860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000" i="1">
                  <a:solidFill>
                    <a:srgbClr val="0033FF"/>
                  </a:solidFill>
                  <a:latin typeface="Arial" charset="0"/>
                </a:rPr>
                <a:t>E</a:t>
              </a:r>
              <a:r>
                <a:rPr lang="en-US" altLang="en-US" sz="2000" i="1" baseline="-25000">
                  <a:solidFill>
                    <a:srgbClr val="0033FF"/>
                  </a:solidFill>
                  <a:latin typeface="Arial" charset="0"/>
                </a:rPr>
                <a:t>o</a:t>
              </a:r>
              <a:endParaRPr lang="en-US" altLang="en-US" sz="2000" i="1">
                <a:solidFill>
                  <a:srgbClr val="0033FF"/>
                </a:solidFill>
                <a:latin typeface="Arial" charset="0"/>
              </a:endParaRPr>
            </a:p>
          </p:txBody>
        </p:sp>
        <p:sp>
          <p:nvSpPr>
            <p:cNvPr id="99362" name="Line 85"/>
            <p:cNvSpPr>
              <a:spLocks noChangeShapeType="1"/>
            </p:cNvSpPr>
            <p:nvPr/>
          </p:nvSpPr>
          <p:spPr bwMode="auto">
            <a:xfrm>
              <a:off x="875" y="3912"/>
              <a:ext cx="339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363" name="Text Box 86"/>
            <p:cNvSpPr txBox="1">
              <a:spLocks noChangeArrowheads="1"/>
            </p:cNvSpPr>
            <p:nvPr/>
          </p:nvSpPr>
          <p:spPr bwMode="auto">
            <a:xfrm>
              <a:off x="608" y="3760"/>
              <a:ext cx="281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prstDash val="dash"/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charset="0"/>
                </a:defRPr>
              </a:lvl1pPr>
              <a:lvl2pPr marL="742950" indent="-28575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charset="0"/>
                </a:defRPr>
              </a:lvl2pPr>
              <a:lvl3pPr marL="1143000" indent="-22860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charset="0"/>
                </a:defRPr>
              </a:lvl3pPr>
              <a:lvl4pPr marL="1600200" indent="-22860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charset="0"/>
                </a:defRPr>
              </a:lvl4pPr>
              <a:lvl5pPr marL="2057400" indent="-22860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000" i="1">
                  <a:latin typeface="Arial" charset="0"/>
                </a:rPr>
                <a:t>E</a:t>
              </a:r>
              <a:r>
                <a:rPr lang="en-US" altLang="en-US" sz="2000" i="1" baseline="-25000">
                  <a:latin typeface="Arial" charset="0"/>
                </a:rPr>
                <a:t>o</a:t>
              </a:r>
              <a:endParaRPr lang="en-US" altLang="en-US" sz="2000" i="1">
                <a:latin typeface="Arial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7" name="Rectangle 2"/>
          <p:cNvSpPr>
            <a:spLocks noGrp="1" noChangeArrowheads="1"/>
          </p:cNvSpPr>
          <p:nvPr>
            <p:ph type="title"/>
          </p:nvPr>
        </p:nvSpPr>
        <p:spPr>
          <a:xfrm>
            <a:off x="468313" y="0"/>
            <a:ext cx="8229600" cy="836613"/>
          </a:xfrm>
        </p:spPr>
        <p:txBody>
          <a:bodyPr/>
          <a:lstStyle/>
          <a:p>
            <a:pPr eaLnBrk="1" hangingPunct="1"/>
            <a:r>
              <a:rPr lang="en-US" altLang="en-US"/>
              <a:t>Atomic Bonding</a:t>
            </a:r>
          </a:p>
        </p:txBody>
      </p:sp>
      <p:sp>
        <p:nvSpPr>
          <p:cNvPr id="101378" name="Rectangle 5"/>
          <p:cNvSpPr>
            <a:spLocks noGrp="1" noChangeArrowheads="1"/>
          </p:cNvSpPr>
          <p:nvPr>
            <p:ph type="body" sz="half" idx="1"/>
          </p:nvPr>
        </p:nvSpPr>
        <p:spPr>
          <a:xfrm>
            <a:off x="0" y="1628775"/>
            <a:ext cx="2879725" cy="2016125"/>
          </a:xfrm>
        </p:spPr>
        <p:txBody>
          <a:bodyPr/>
          <a:lstStyle/>
          <a:p>
            <a:pPr eaLnBrk="1" hangingPunct="1"/>
            <a:r>
              <a:rPr lang="en-US" altLang="en-US" sz="3200" b="1">
                <a:solidFill>
                  <a:srgbClr val="FF0000"/>
                </a:solidFill>
              </a:rPr>
              <a:t>Covalent</a:t>
            </a:r>
          </a:p>
          <a:p>
            <a:pPr lvl="1" eaLnBrk="1" hangingPunct="1"/>
            <a:r>
              <a:rPr lang="en-US" altLang="en-US" sz="2800">
                <a:solidFill>
                  <a:srgbClr val="FF0000"/>
                </a:solidFill>
              </a:rPr>
              <a:t>sharing electrons</a:t>
            </a:r>
          </a:p>
          <a:p>
            <a:pPr lvl="1" eaLnBrk="1" hangingPunct="1"/>
            <a:r>
              <a:rPr lang="en-US" altLang="en-US" sz="2800">
                <a:solidFill>
                  <a:srgbClr val="FF0000"/>
                </a:solidFill>
              </a:rPr>
              <a:t>strong</a:t>
            </a:r>
          </a:p>
          <a:p>
            <a:pPr lvl="1" eaLnBrk="1" hangingPunct="1"/>
            <a:r>
              <a:rPr lang="en-US" altLang="en-US" sz="2800">
                <a:solidFill>
                  <a:srgbClr val="FF0000"/>
                </a:solidFill>
              </a:rPr>
              <a:t>directional</a:t>
            </a:r>
          </a:p>
        </p:txBody>
      </p:sp>
      <p:sp>
        <p:nvSpPr>
          <p:cNvPr id="101379" name="TextBox 4"/>
          <p:cNvSpPr txBox="1">
            <a:spLocks noChangeArrowheads="1"/>
          </p:cNvSpPr>
          <p:nvPr/>
        </p:nvSpPr>
        <p:spPr bwMode="auto">
          <a:xfrm>
            <a:off x="0" y="765175"/>
            <a:ext cx="17145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b="1">
                <a:solidFill>
                  <a:srgbClr val="0000FF"/>
                </a:solidFill>
                <a:latin typeface="Arial" charset="0"/>
              </a:rPr>
              <a:t>Primary</a:t>
            </a:r>
            <a:endParaRPr lang="en-IN" altLang="en-US" b="1">
              <a:solidFill>
                <a:srgbClr val="0000FF"/>
              </a:solidFill>
              <a:latin typeface="Arial" charset="0"/>
            </a:endParaRPr>
          </a:p>
        </p:txBody>
      </p:sp>
      <p:sp>
        <p:nvSpPr>
          <p:cNvPr id="6" name="Rectangle 5"/>
          <p:cNvSpPr txBox="1">
            <a:spLocks noChangeArrowheads="1"/>
          </p:cNvSpPr>
          <p:nvPr/>
        </p:nvSpPr>
        <p:spPr bwMode="auto">
          <a:xfrm>
            <a:off x="2627313" y="1557338"/>
            <a:ext cx="3313112" cy="2079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1" hangingPunct="1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sz="3200" b="1" dirty="0">
                <a:solidFill>
                  <a:srgbClr val="008000"/>
                </a:solidFill>
                <a:latin typeface="+mn-lt"/>
                <a:ea typeface="+mn-ea"/>
                <a:cs typeface="+mn-cs"/>
              </a:rPr>
              <a:t>Ionic</a:t>
            </a:r>
          </a:p>
          <a:p>
            <a:pPr marL="742950" lvl="1" indent="-285750" eaLnBrk="1" hangingPunct="1">
              <a:spcBef>
                <a:spcPct val="20000"/>
              </a:spcBef>
              <a:buFont typeface="Arial" charset="0"/>
              <a:buChar char="–"/>
              <a:defRPr/>
            </a:pPr>
            <a:r>
              <a:rPr lang="en-US" sz="2800" dirty="0">
                <a:solidFill>
                  <a:srgbClr val="008000"/>
                </a:solidFill>
                <a:latin typeface="+mn-lt"/>
                <a:ea typeface="+mn-ea"/>
                <a:cs typeface="+mn-cs"/>
              </a:rPr>
              <a:t>trading of </a:t>
            </a:r>
            <a:r>
              <a:rPr lang="en-US" sz="2800" dirty="0" err="1">
                <a:solidFill>
                  <a:srgbClr val="008000"/>
                </a:solidFill>
                <a:latin typeface="+mn-lt"/>
                <a:ea typeface="+mn-ea"/>
                <a:cs typeface="+mn-cs"/>
              </a:rPr>
              <a:t>elecrons</a:t>
            </a:r>
            <a:endParaRPr lang="en-US" sz="2800" dirty="0">
              <a:solidFill>
                <a:srgbClr val="008000"/>
              </a:solidFill>
              <a:latin typeface="+mn-lt"/>
              <a:ea typeface="+mn-ea"/>
              <a:cs typeface="+mn-cs"/>
            </a:endParaRPr>
          </a:p>
          <a:p>
            <a:pPr marL="742950" lvl="1" indent="-285750" eaLnBrk="1" hangingPunct="1">
              <a:spcBef>
                <a:spcPct val="20000"/>
              </a:spcBef>
              <a:buFont typeface="Arial" charset="0"/>
              <a:buChar char="–"/>
              <a:defRPr/>
            </a:pPr>
            <a:r>
              <a:rPr lang="en-US" sz="2800" dirty="0">
                <a:solidFill>
                  <a:srgbClr val="008000"/>
                </a:solidFill>
                <a:latin typeface="+mn-lt"/>
                <a:ea typeface="+mn-ea"/>
                <a:cs typeface="+mn-cs"/>
              </a:rPr>
              <a:t>electrostatic attraction</a:t>
            </a:r>
          </a:p>
          <a:p>
            <a:pPr marL="742950" lvl="1" indent="-285750" eaLnBrk="1" hangingPunct="1">
              <a:spcBef>
                <a:spcPct val="20000"/>
              </a:spcBef>
              <a:buFont typeface="Arial" charset="0"/>
              <a:buChar char="–"/>
              <a:defRPr/>
            </a:pPr>
            <a:r>
              <a:rPr lang="en-US" sz="2800" dirty="0">
                <a:solidFill>
                  <a:srgbClr val="008000"/>
                </a:solidFill>
                <a:latin typeface="+mn-lt"/>
                <a:ea typeface="+mn-ea"/>
                <a:cs typeface="+mn-cs"/>
              </a:rPr>
              <a:t>strong</a:t>
            </a:r>
          </a:p>
          <a:p>
            <a:pPr marL="742950" lvl="1" indent="-285750" eaLnBrk="1" hangingPunct="1">
              <a:spcBef>
                <a:spcPct val="20000"/>
              </a:spcBef>
              <a:buFont typeface="Arial" charset="0"/>
              <a:buChar char="–"/>
              <a:defRPr/>
            </a:pPr>
            <a:r>
              <a:rPr lang="en-US" sz="2800" dirty="0">
                <a:solidFill>
                  <a:srgbClr val="008000"/>
                </a:solidFill>
                <a:latin typeface="+mn-lt"/>
                <a:ea typeface="+mn-ea"/>
                <a:cs typeface="+mn-cs"/>
              </a:rPr>
              <a:t>non-directional</a:t>
            </a:r>
          </a:p>
        </p:txBody>
      </p:sp>
      <p:sp>
        <p:nvSpPr>
          <p:cNvPr id="101381" name="Rectangle 5"/>
          <p:cNvSpPr txBox="1">
            <a:spLocks noChangeArrowheads="1"/>
          </p:cNvSpPr>
          <p:nvPr/>
        </p:nvSpPr>
        <p:spPr bwMode="auto">
          <a:xfrm>
            <a:off x="5651500" y="1557338"/>
            <a:ext cx="3313113" cy="1655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/>
            <a:r>
              <a:rPr lang="en-US" altLang="en-US" b="1">
                <a:solidFill>
                  <a:srgbClr val="0000FF"/>
                </a:solidFill>
              </a:rPr>
              <a:t>Metallic</a:t>
            </a:r>
          </a:p>
          <a:p>
            <a:pPr lvl="1" eaLnBrk="1" hangingPunct="1"/>
            <a:r>
              <a:rPr lang="en-US" altLang="en-US">
                <a:solidFill>
                  <a:srgbClr val="0000FF"/>
                </a:solidFill>
              </a:rPr>
              <a:t>metal ions in sea or electrons</a:t>
            </a:r>
          </a:p>
          <a:p>
            <a:pPr lvl="1" eaLnBrk="1" hangingPunct="1"/>
            <a:r>
              <a:rPr lang="en-US" altLang="en-US">
                <a:solidFill>
                  <a:srgbClr val="0000FF"/>
                </a:solidFill>
              </a:rPr>
              <a:t>moderately strong</a:t>
            </a:r>
          </a:p>
          <a:p>
            <a:pPr lvl="1" eaLnBrk="1" hangingPunct="1"/>
            <a:r>
              <a:rPr lang="en-US" altLang="en-US">
                <a:solidFill>
                  <a:srgbClr val="0000FF"/>
                </a:solidFill>
              </a:rPr>
              <a:t>non-directional</a:t>
            </a:r>
          </a:p>
          <a:p>
            <a:pPr lvl="1" eaLnBrk="1" hangingPunct="1">
              <a:buFont typeface="Arial" charset="0"/>
              <a:buNone/>
            </a:pPr>
            <a:endParaRPr lang="en-US" altLang="en-US"/>
          </a:p>
        </p:txBody>
      </p:sp>
      <p:sp>
        <p:nvSpPr>
          <p:cNvPr id="101382" name="TextBox 8"/>
          <p:cNvSpPr txBox="1">
            <a:spLocks noChangeArrowheads="1"/>
          </p:cNvSpPr>
          <p:nvPr/>
        </p:nvSpPr>
        <p:spPr bwMode="auto">
          <a:xfrm>
            <a:off x="179388" y="5300663"/>
            <a:ext cx="8713787" cy="1077912"/>
          </a:xfrm>
          <a:prstGeom prst="rect">
            <a:avLst/>
          </a:prstGeom>
          <a:solidFill>
            <a:srgbClr val="FFFFCC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b="1">
                <a:solidFill>
                  <a:srgbClr val="0000FF"/>
                </a:solidFill>
                <a:latin typeface="Arial" charset="0"/>
              </a:rPr>
              <a:t>Nature of the bonds = f (Electron structure of constituent atoms)</a:t>
            </a:r>
            <a:endParaRPr lang="en-IN" altLang="en-US" b="1">
              <a:solidFill>
                <a:srgbClr val="0000FF"/>
              </a:solidFill>
              <a:latin typeface="Arial" charset="0"/>
            </a:endParaRPr>
          </a:p>
        </p:txBody>
      </p:sp>
      <p:sp>
        <p:nvSpPr>
          <p:cNvPr id="101383" name="TextBox 9"/>
          <p:cNvSpPr txBox="1">
            <a:spLocks noChangeArrowheads="1"/>
          </p:cNvSpPr>
          <p:nvPr/>
        </p:nvSpPr>
        <p:spPr bwMode="auto">
          <a:xfrm>
            <a:off x="611188" y="6308725"/>
            <a:ext cx="8018462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Arial" charset="0"/>
              </a:rPr>
              <a:t>Atoms want to assume stable electronic structure</a:t>
            </a:r>
            <a:endParaRPr lang="en-IN" altLang="en-US" sz="2800">
              <a:latin typeface="Arial" charset="0"/>
            </a:endParaRPr>
          </a:p>
        </p:txBody>
      </p:sp>
      <p:sp>
        <p:nvSpPr>
          <p:cNvPr id="101384" name="Slide Number Placeholder 8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60B75C7D-B245-EA4A-A2E3-C88061865926}" type="slidenum">
              <a:rPr lang="en-IN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19</a:t>
            </a:fld>
            <a:endParaRPr lang="en-IN" altLang="en-US" sz="1200">
              <a:solidFill>
                <a:srgbClr val="898989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219200" y="5638800"/>
            <a:ext cx="6934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Resistive heating of </a:t>
            </a:r>
            <a:r>
              <a:rPr lang="en-US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NiTi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Shape memory alloy wire</a:t>
            </a:r>
          </a:p>
        </p:txBody>
      </p:sp>
      <p:pic>
        <p:nvPicPr>
          <p:cNvPr id="2" name="Joule heating NiTi SMA wire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43608" y="404664"/>
            <a:ext cx="685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944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01" name="Picture 2" descr="f09_02_pg27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933450"/>
            <a:ext cx="2998788" cy="2678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02" name="Text Box 3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2697163" y="0"/>
            <a:ext cx="3890962" cy="769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400"/>
              <a:t>IONIC BONDING</a:t>
            </a:r>
          </a:p>
        </p:txBody>
      </p:sp>
      <p:sp>
        <p:nvSpPr>
          <p:cNvPr id="102403" name="Rectangle 4" hidden="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f09_02_pg27</a:t>
            </a:r>
          </a:p>
        </p:txBody>
      </p:sp>
      <p:grpSp>
        <p:nvGrpSpPr>
          <p:cNvPr id="102404" name="Group 9"/>
          <p:cNvGrpSpPr>
            <a:grpSpLocks/>
          </p:cNvGrpSpPr>
          <p:nvPr/>
        </p:nvGrpSpPr>
        <p:grpSpPr bwMode="auto">
          <a:xfrm>
            <a:off x="611188" y="836613"/>
            <a:ext cx="3314700" cy="3378200"/>
            <a:chOff x="533400" y="1828800"/>
            <a:chExt cx="3581400" cy="3810000"/>
          </a:xfrm>
        </p:grpSpPr>
        <p:pic>
          <p:nvPicPr>
            <p:cNvPr id="102408" name="Picture 11" descr="http://www.ndt-ed.org/EducationResources/CommunityCollege/Materials/Graphics/Ionic%20Bonding/Ionic2.gif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400" y="3810000"/>
              <a:ext cx="3505200" cy="1828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02409" name="Group 8"/>
            <p:cNvGrpSpPr>
              <a:grpSpLocks/>
            </p:cNvGrpSpPr>
            <p:nvPr/>
          </p:nvGrpSpPr>
          <p:grpSpPr bwMode="auto">
            <a:xfrm>
              <a:off x="533400" y="1828800"/>
              <a:ext cx="3581400" cy="1828800"/>
              <a:chOff x="533400" y="1828800"/>
              <a:chExt cx="3581400" cy="1828800"/>
            </a:xfrm>
          </p:grpSpPr>
          <p:pic>
            <p:nvPicPr>
              <p:cNvPr id="102410" name="Picture 9" descr="http://www.ndt-ed.org/EducationResources/CommunityCollege/Materials/Graphics/Ionic%20Bonding/Ionic1.gif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6250"/>
              <a:stretch>
                <a:fillRect/>
              </a:stretch>
            </p:blipFill>
            <p:spPr bwMode="auto">
              <a:xfrm>
                <a:off x="533400" y="1828800"/>
                <a:ext cx="1600200" cy="18288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02411" name="Picture 9" descr="http://www.ndt-ed.org/EducationResources/CommunityCollege/Materials/Graphics/Ionic%20Bonding/Ionic1.gif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7917" r="-2083"/>
              <a:stretch>
                <a:fillRect/>
              </a:stretch>
            </p:blipFill>
            <p:spPr bwMode="auto">
              <a:xfrm>
                <a:off x="2133600" y="1828800"/>
                <a:ext cx="1981200" cy="18288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10" name="Rectangle 5"/>
          <p:cNvSpPr txBox="1">
            <a:spLocks noChangeArrowheads="1"/>
          </p:cNvSpPr>
          <p:nvPr/>
        </p:nvSpPr>
        <p:spPr bwMode="auto">
          <a:xfrm>
            <a:off x="0" y="4221163"/>
            <a:ext cx="9612313" cy="2079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1" hangingPunct="1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sz="3200" b="1" dirty="0">
                <a:solidFill>
                  <a:srgbClr val="008000"/>
                </a:solidFill>
                <a:latin typeface="+mn-lt"/>
                <a:ea typeface="+mn-ea"/>
                <a:cs typeface="+mn-cs"/>
              </a:rPr>
              <a:t>Ionic</a:t>
            </a:r>
          </a:p>
          <a:p>
            <a:pPr marL="742950" lvl="1" indent="-285750" eaLnBrk="1" hangingPunct="1">
              <a:spcBef>
                <a:spcPct val="20000"/>
              </a:spcBef>
              <a:buFont typeface="Arial" charset="0"/>
              <a:buChar char="–"/>
              <a:defRPr/>
            </a:pPr>
            <a:r>
              <a:rPr lang="en-US" sz="2800" dirty="0">
                <a:solidFill>
                  <a:srgbClr val="008000"/>
                </a:solidFill>
                <a:latin typeface="+mn-lt"/>
                <a:ea typeface="+mn-ea"/>
                <a:cs typeface="+mn-cs"/>
              </a:rPr>
              <a:t>trading of </a:t>
            </a:r>
            <a:r>
              <a:rPr lang="en-US" sz="2800" dirty="0" smtClean="0">
                <a:solidFill>
                  <a:srgbClr val="008000"/>
                </a:solidFill>
                <a:latin typeface="+mn-lt"/>
                <a:ea typeface="+mn-ea"/>
                <a:cs typeface="+mn-cs"/>
              </a:rPr>
              <a:t>electrons</a:t>
            </a:r>
            <a:endParaRPr lang="en-US" sz="2800" dirty="0">
              <a:solidFill>
                <a:srgbClr val="008000"/>
              </a:solidFill>
              <a:latin typeface="+mn-lt"/>
              <a:ea typeface="+mn-ea"/>
              <a:cs typeface="+mn-cs"/>
            </a:endParaRPr>
          </a:p>
          <a:p>
            <a:pPr marL="742950" lvl="1" indent="-285750" eaLnBrk="1" hangingPunct="1">
              <a:spcBef>
                <a:spcPct val="20000"/>
              </a:spcBef>
              <a:buFont typeface="Arial" charset="0"/>
              <a:buChar char="–"/>
              <a:defRPr/>
            </a:pPr>
            <a:r>
              <a:rPr lang="en-US" sz="2800" dirty="0">
                <a:solidFill>
                  <a:srgbClr val="008000"/>
                </a:solidFill>
                <a:latin typeface="+mn-lt"/>
                <a:ea typeface="+mn-ea"/>
                <a:cs typeface="+mn-cs"/>
              </a:rPr>
              <a:t>electrostatic </a:t>
            </a:r>
            <a:r>
              <a:rPr lang="en-US" sz="2800" dirty="0" smtClean="0">
                <a:solidFill>
                  <a:srgbClr val="008000"/>
                </a:solidFill>
                <a:latin typeface="+mn-lt"/>
                <a:ea typeface="+mn-ea"/>
                <a:cs typeface="+mn-cs"/>
              </a:rPr>
              <a:t>Columbic </a:t>
            </a:r>
            <a:r>
              <a:rPr lang="en-US" sz="2800" dirty="0">
                <a:solidFill>
                  <a:srgbClr val="008000"/>
                </a:solidFill>
                <a:latin typeface="+mn-lt"/>
                <a:ea typeface="+mn-ea"/>
                <a:cs typeface="+mn-cs"/>
              </a:rPr>
              <a:t>attraction </a:t>
            </a:r>
          </a:p>
          <a:p>
            <a:pPr marL="742950" lvl="1" indent="-285750" eaLnBrk="1" hangingPunct="1">
              <a:spcBef>
                <a:spcPct val="20000"/>
              </a:spcBef>
              <a:buFont typeface="Arial" charset="0"/>
              <a:buChar char="–"/>
              <a:defRPr/>
            </a:pPr>
            <a:r>
              <a:rPr lang="en-US" sz="2800" dirty="0">
                <a:solidFill>
                  <a:srgbClr val="008000"/>
                </a:solidFill>
                <a:latin typeface="+mn-lt"/>
                <a:ea typeface="+mn-ea"/>
                <a:cs typeface="+mn-cs"/>
              </a:rPr>
              <a:t>Strong: Large bonding energy</a:t>
            </a:r>
            <a:r>
              <a:rPr lang="en-US" sz="2400" dirty="0">
                <a:solidFill>
                  <a:srgbClr val="008000"/>
                </a:solidFill>
                <a:latin typeface="+mn-lt"/>
                <a:ea typeface="+mn-ea"/>
                <a:cs typeface="+mn-cs"/>
              </a:rPr>
              <a:t>: between 600 – 1500 kJ/mole</a:t>
            </a:r>
          </a:p>
          <a:p>
            <a:pPr marL="742950" lvl="1" indent="-285750" eaLnBrk="1" hangingPunct="1">
              <a:spcBef>
                <a:spcPct val="20000"/>
              </a:spcBef>
              <a:buFont typeface="Arial" charset="0"/>
              <a:buChar char="–"/>
              <a:defRPr/>
            </a:pPr>
            <a:r>
              <a:rPr lang="en-US" sz="2800" dirty="0">
                <a:solidFill>
                  <a:srgbClr val="008000"/>
                </a:solidFill>
                <a:latin typeface="+mn-lt"/>
                <a:ea typeface="+mn-ea"/>
                <a:cs typeface="+mn-cs"/>
              </a:rPr>
              <a:t>non-directional</a:t>
            </a:r>
          </a:p>
        </p:txBody>
      </p:sp>
      <p:sp>
        <p:nvSpPr>
          <p:cNvPr id="102406" name="TextBox 10"/>
          <p:cNvSpPr txBox="1">
            <a:spLocks noChangeArrowheads="1"/>
          </p:cNvSpPr>
          <p:nvPr/>
        </p:nvSpPr>
        <p:spPr bwMode="auto">
          <a:xfrm>
            <a:off x="5302250" y="4149725"/>
            <a:ext cx="3841750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Arial" charset="0"/>
              </a:rPr>
              <a:t>Hard, Brittle, Insulators</a:t>
            </a:r>
            <a:endParaRPr lang="en-IN" altLang="en-US" sz="2800">
              <a:latin typeface="Arial" charset="0"/>
            </a:endParaRPr>
          </a:p>
        </p:txBody>
      </p:sp>
      <p:sp>
        <p:nvSpPr>
          <p:cNvPr id="102407" name="Slide Number Placeholder 11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F0072A3B-0AFD-DA4E-B301-48795AD7B21B}" type="slidenum">
              <a:rPr lang="en-IN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20</a:t>
            </a:fld>
            <a:endParaRPr lang="en-IN" altLang="en-US" sz="1200">
              <a:solidFill>
                <a:srgbClr val="898989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449" name="Picture 2" descr="f10_02_pg28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849313"/>
            <a:ext cx="3619500" cy="361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4450" name="Text Box 3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2051050" y="-26988"/>
            <a:ext cx="5003800" cy="7683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400"/>
              <a:t>COVALENT BONDING</a:t>
            </a:r>
          </a:p>
        </p:txBody>
      </p:sp>
      <p:sp>
        <p:nvSpPr>
          <p:cNvPr id="104451" name="Rectangle 4" hidden="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f10_02_pg28</a:t>
            </a:r>
          </a:p>
        </p:txBody>
      </p:sp>
      <p:grpSp>
        <p:nvGrpSpPr>
          <p:cNvPr id="104452" name="Group 6"/>
          <p:cNvGrpSpPr>
            <a:grpSpLocks/>
          </p:cNvGrpSpPr>
          <p:nvPr/>
        </p:nvGrpSpPr>
        <p:grpSpPr bwMode="auto">
          <a:xfrm>
            <a:off x="611188" y="765175"/>
            <a:ext cx="3498850" cy="3541713"/>
            <a:chOff x="209550" y="1219200"/>
            <a:chExt cx="4210050" cy="4191000"/>
          </a:xfrm>
        </p:grpSpPr>
        <p:pic>
          <p:nvPicPr>
            <p:cNvPr id="104456" name="Picture 7" descr="http://www.ndt-ed.org/EducationResources/CommunityCollege/Materials/Graphics/CovalentBonding/Covalent1.gif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9550" y="1219200"/>
              <a:ext cx="4210050" cy="19526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4457" name="Picture 9" descr="http://www.ndt-ed.org/EducationResources/CommunityCollege/Materials/Graphics/CovalentBonding/Covalent2.gif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8150" y="3438524"/>
              <a:ext cx="3752850" cy="19716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8" name="Rectangle 5"/>
          <p:cNvSpPr txBox="1">
            <a:spLocks noChangeArrowheads="1"/>
          </p:cNvSpPr>
          <p:nvPr/>
        </p:nvSpPr>
        <p:spPr>
          <a:xfrm>
            <a:off x="-107950" y="4581525"/>
            <a:ext cx="7559675" cy="2016125"/>
          </a:xfrm>
          <a:prstGeom prst="rect">
            <a:avLst/>
          </a:prstGeom>
        </p:spPr>
        <p:txBody>
          <a:bodyPr/>
          <a:lstStyle/>
          <a:p>
            <a:pPr marL="342900" indent="-342900" eaLnBrk="1" hangingPunct="1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sz="3200" b="1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Covalent</a:t>
            </a:r>
          </a:p>
          <a:p>
            <a:pPr marL="742950" lvl="1" indent="-285750" eaLnBrk="1" hangingPunct="1">
              <a:spcBef>
                <a:spcPct val="20000"/>
              </a:spcBef>
              <a:buFont typeface="Arial" charset="0"/>
              <a:buChar char="–"/>
              <a:defRPr/>
            </a:pPr>
            <a:r>
              <a:rPr lang="en-US" sz="2800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sharing electrons</a:t>
            </a:r>
          </a:p>
          <a:p>
            <a:pPr marL="742950" lvl="1" indent="-285750" eaLnBrk="1" hangingPunct="1">
              <a:spcBef>
                <a:spcPct val="20000"/>
              </a:spcBef>
              <a:buFont typeface="Arial" charset="0"/>
              <a:buChar char="–"/>
              <a:defRPr/>
            </a:pPr>
            <a:r>
              <a:rPr lang="en-US" sz="2800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Strong (Diamond) or weak (Bi)</a:t>
            </a:r>
          </a:p>
          <a:p>
            <a:pPr marL="742950" lvl="1" indent="-285750" eaLnBrk="1" hangingPunct="1">
              <a:spcBef>
                <a:spcPct val="20000"/>
              </a:spcBef>
              <a:buFont typeface="Arial" charset="0"/>
              <a:buChar char="–"/>
              <a:defRPr/>
            </a:pPr>
            <a:r>
              <a:rPr lang="en-US" sz="2800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directional</a:t>
            </a:r>
          </a:p>
        </p:txBody>
      </p:sp>
      <p:sp>
        <p:nvSpPr>
          <p:cNvPr id="104454" name="TextBox 8"/>
          <p:cNvSpPr txBox="1">
            <a:spLocks noChangeArrowheads="1"/>
          </p:cNvSpPr>
          <p:nvPr/>
        </p:nvSpPr>
        <p:spPr bwMode="auto">
          <a:xfrm>
            <a:off x="5364163" y="4724400"/>
            <a:ext cx="3562350" cy="181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 sz="2800">
                <a:latin typeface="Arial" charset="0"/>
              </a:rPr>
              <a:t>H</a:t>
            </a:r>
            <a:r>
              <a:rPr lang="en-US" altLang="en-US" sz="2800" baseline="-25000">
                <a:latin typeface="Arial" charset="0"/>
              </a:rPr>
              <a:t>2</a:t>
            </a:r>
            <a:r>
              <a:rPr lang="en-US" altLang="en-US" sz="2800">
                <a:latin typeface="Arial" charset="0"/>
              </a:rPr>
              <a:t>, Cl</a:t>
            </a:r>
            <a:r>
              <a:rPr lang="en-US" altLang="en-US" sz="2800" baseline="-25000">
                <a:latin typeface="Arial" charset="0"/>
              </a:rPr>
              <a:t>2</a:t>
            </a:r>
            <a:r>
              <a:rPr lang="en-US" altLang="en-US" sz="2800">
                <a:latin typeface="Arial" charset="0"/>
              </a:rPr>
              <a:t>, F</a:t>
            </a:r>
            <a:r>
              <a:rPr lang="en-US" altLang="en-US" sz="2800" baseline="-25000">
                <a:latin typeface="Arial" charset="0"/>
              </a:rPr>
              <a:t>2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US" sz="2800">
                <a:latin typeface="Arial" charset="0"/>
              </a:rPr>
              <a:t>CH</a:t>
            </a:r>
            <a:r>
              <a:rPr lang="en-US" altLang="en-US" sz="2800" baseline="-25000">
                <a:latin typeface="Arial" charset="0"/>
              </a:rPr>
              <a:t>4</a:t>
            </a:r>
            <a:r>
              <a:rPr lang="en-US" altLang="en-US" sz="2800">
                <a:latin typeface="Arial" charset="0"/>
              </a:rPr>
              <a:t>, H</a:t>
            </a:r>
            <a:r>
              <a:rPr lang="en-US" altLang="en-US" sz="2800" baseline="-25000">
                <a:latin typeface="Arial" charset="0"/>
              </a:rPr>
              <a:t>2</a:t>
            </a:r>
            <a:r>
              <a:rPr lang="en-US" altLang="en-US" sz="2800">
                <a:latin typeface="Arial" charset="0"/>
              </a:rPr>
              <a:t>0, HNO</a:t>
            </a:r>
            <a:r>
              <a:rPr lang="en-US" altLang="en-US" sz="2800" baseline="-25000">
                <a:latin typeface="Arial" charset="0"/>
              </a:rPr>
              <a:t>3</a:t>
            </a:r>
            <a:r>
              <a:rPr lang="en-US" altLang="en-US" sz="2800">
                <a:latin typeface="Arial" charset="0"/>
              </a:rPr>
              <a:t>, HF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US" sz="2800">
                <a:latin typeface="Arial" charset="0"/>
              </a:rPr>
              <a:t>Diamond, Si, Ge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US" sz="2800">
                <a:latin typeface="Arial" charset="0"/>
              </a:rPr>
              <a:t>GaAs, SiC</a:t>
            </a:r>
            <a:endParaRPr lang="en-IN" altLang="en-US" sz="2800">
              <a:latin typeface="Arial" charset="0"/>
            </a:endParaRPr>
          </a:p>
        </p:txBody>
      </p:sp>
      <p:sp>
        <p:nvSpPr>
          <p:cNvPr id="104455" name="Slide Number Placeholder 9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6298C80-69D3-0D4D-8F17-5B568F6BC695}" type="slidenum">
              <a:rPr lang="en-IN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21</a:t>
            </a:fld>
            <a:endParaRPr lang="en-IN" altLang="en-US" sz="1200">
              <a:solidFill>
                <a:srgbClr val="898989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7" name="Slide Number Placeholder 5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8E07CB24-F062-4146-B9A7-C7AF74C889FF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22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1064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Times New Roman" charset="0"/>
                <a:cs typeface="Times New Roman" charset="0"/>
              </a:rPr>
              <a:t>Primary Bonding</a:t>
            </a:r>
          </a:p>
        </p:txBody>
      </p:sp>
      <p:sp>
        <p:nvSpPr>
          <p:cNvPr id="1064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12788" y="1169988"/>
            <a:ext cx="7772400" cy="257175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2400" dirty="0" smtClean="0">
                <a:solidFill>
                  <a:srgbClr val="3333CC"/>
                </a:solidFill>
                <a:ea typeface="Times New Roman" charset="0"/>
                <a:cs typeface="Times New Roman" charset="0"/>
              </a:rPr>
              <a:t>Ionic-Covalent </a:t>
            </a:r>
            <a:r>
              <a:rPr lang="en-US" altLang="en-US" sz="2400" dirty="0">
                <a:solidFill>
                  <a:srgbClr val="3333CC"/>
                </a:solidFill>
                <a:ea typeface="Times New Roman" charset="0"/>
                <a:cs typeface="Times New Roman" charset="0"/>
              </a:rPr>
              <a:t>Mixed Bonding</a:t>
            </a:r>
            <a:r>
              <a:rPr lang="en-US" altLang="en-US" sz="2400" u="sng" dirty="0">
                <a:ea typeface="Times New Roman" charset="0"/>
                <a:cs typeface="Times New Roman" charset="0"/>
              </a:rPr>
              <a:t/>
            </a:r>
            <a:br>
              <a:rPr lang="en-US" altLang="en-US" sz="2400" u="sng" dirty="0">
                <a:ea typeface="Times New Roman" charset="0"/>
                <a:cs typeface="Times New Roman" charset="0"/>
              </a:rPr>
            </a:br>
            <a:endParaRPr lang="en-US" altLang="en-US" sz="2400" u="sng" dirty="0">
              <a:ea typeface="Times New Roman" charset="0"/>
              <a:cs typeface="Times New Roman" charset="0"/>
            </a:endParaRP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en-US" sz="2400" dirty="0">
                <a:ea typeface="Times New Roman" charset="0"/>
                <a:cs typeface="Times New Roman" charset="0"/>
              </a:rPr>
              <a:t>		</a:t>
            </a:r>
            <a:r>
              <a:rPr lang="en-US" altLang="en-US" sz="2400" dirty="0">
                <a:solidFill>
                  <a:srgbClr val="3333CC"/>
                </a:solidFill>
                <a:ea typeface="Times New Roman" charset="0"/>
                <a:cs typeface="Times New Roman" charset="0"/>
              </a:rPr>
              <a:t>% ionic character</a:t>
            </a:r>
            <a:r>
              <a:rPr lang="en-US" altLang="en-US" sz="2400" dirty="0">
                <a:ea typeface="Times New Roman" charset="0"/>
                <a:cs typeface="Times New Roman" charset="0"/>
              </a:rPr>
              <a:t> = </a:t>
            </a:r>
            <a:br>
              <a:rPr lang="en-US" altLang="en-US" sz="2400" dirty="0">
                <a:ea typeface="Times New Roman" charset="0"/>
                <a:cs typeface="Times New Roman" charset="0"/>
              </a:rPr>
            </a:br>
            <a:r>
              <a:rPr lang="en-US" altLang="en-US" sz="2400" dirty="0">
                <a:ea typeface="Times New Roman" charset="0"/>
                <a:cs typeface="Times New Roman" charset="0"/>
              </a:rPr>
              <a:t> 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en-US" sz="2400" dirty="0">
                <a:ea typeface="Times New Roman" charset="0"/>
                <a:cs typeface="Times New Roman" charset="0"/>
              </a:rPr>
              <a:t>		where </a:t>
            </a:r>
            <a:r>
              <a:rPr lang="en-US" altLang="en-US" sz="2400" i="1" dirty="0">
                <a:ea typeface="Times New Roman" charset="0"/>
                <a:cs typeface="Times New Roman" charset="0"/>
              </a:rPr>
              <a:t>X</a:t>
            </a:r>
            <a:r>
              <a:rPr lang="en-US" altLang="en-US" sz="2400" baseline="-25000" dirty="0">
                <a:ea typeface="Times New Roman" charset="0"/>
                <a:cs typeface="Times New Roman" charset="0"/>
              </a:rPr>
              <a:t>A</a:t>
            </a:r>
            <a:r>
              <a:rPr lang="en-US" altLang="en-US" sz="2400" dirty="0">
                <a:ea typeface="Times New Roman" charset="0"/>
                <a:cs typeface="Times New Roman" charset="0"/>
              </a:rPr>
              <a:t> &amp; </a:t>
            </a:r>
            <a:r>
              <a:rPr lang="en-US" altLang="en-US" sz="2400" i="1" dirty="0">
                <a:ea typeface="Times New Roman" charset="0"/>
                <a:cs typeface="Times New Roman" charset="0"/>
              </a:rPr>
              <a:t>X</a:t>
            </a:r>
            <a:r>
              <a:rPr lang="en-US" altLang="en-US" sz="2400" baseline="-25000" dirty="0">
                <a:ea typeface="Times New Roman" charset="0"/>
                <a:cs typeface="Times New Roman" charset="0"/>
              </a:rPr>
              <a:t>B</a:t>
            </a:r>
            <a:r>
              <a:rPr lang="en-US" altLang="en-US" sz="2400" dirty="0">
                <a:ea typeface="Times New Roman" charset="0"/>
                <a:cs typeface="Times New Roman" charset="0"/>
              </a:rPr>
              <a:t> are Pauling </a:t>
            </a:r>
            <a:r>
              <a:rPr lang="en-US" altLang="en-US" sz="2400" dirty="0" err="1">
                <a:ea typeface="Times New Roman" charset="0"/>
                <a:cs typeface="Times New Roman" charset="0"/>
              </a:rPr>
              <a:t>electronegativities</a:t>
            </a:r>
            <a:r>
              <a:rPr lang="en-US" altLang="en-US" sz="2400" dirty="0">
                <a:ea typeface="Times New Roman" charset="0"/>
                <a:cs typeface="Times New Roman" charset="0"/>
              </a:rPr>
              <a:t/>
            </a:r>
            <a:br>
              <a:rPr lang="en-US" altLang="en-US" sz="2400" dirty="0">
                <a:ea typeface="Times New Roman" charset="0"/>
                <a:cs typeface="Times New Roman" charset="0"/>
              </a:rPr>
            </a:br>
            <a:endParaRPr lang="en-US" altLang="en-US" sz="2400" dirty="0">
              <a:ea typeface="Times New Roman" charset="0"/>
              <a:cs typeface="Times New Roman" charset="0"/>
            </a:endParaRPr>
          </a:p>
        </p:txBody>
      </p:sp>
      <p:sp>
        <p:nvSpPr>
          <p:cNvPr id="106500" name="AutoShape 6"/>
          <p:cNvSpPr>
            <a:spLocks noChangeAspect="1" noChangeArrowheads="1" noTextEdit="1"/>
          </p:cNvSpPr>
          <p:nvPr/>
        </p:nvSpPr>
        <p:spPr bwMode="auto">
          <a:xfrm>
            <a:off x="4424363" y="1693888"/>
            <a:ext cx="3070225" cy="1057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106501" name="Group 72"/>
          <p:cNvGrpSpPr>
            <a:grpSpLocks/>
          </p:cNvGrpSpPr>
          <p:nvPr/>
        </p:nvGrpSpPr>
        <p:grpSpPr bwMode="auto">
          <a:xfrm>
            <a:off x="6188075" y="1981225"/>
            <a:ext cx="1247775" cy="365125"/>
            <a:chOff x="3996" y="1682"/>
            <a:chExt cx="786" cy="230"/>
          </a:xfrm>
        </p:grpSpPr>
        <p:sp>
          <p:nvSpPr>
            <p:cNvPr id="106505" name="Rectangle 9"/>
            <p:cNvSpPr>
              <a:spLocks noChangeArrowheads="1"/>
            </p:cNvSpPr>
            <p:nvPr/>
          </p:nvSpPr>
          <p:spPr bwMode="auto">
            <a:xfrm>
              <a:off x="4547" y="1682"/>
              <a:ext cx="235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charset="0"/>
                </a:defRPr>
              </a:lvl1pPr>
              <a:lvl2pPr marL="742950" indent="-28575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charset="0"/>
                </a:defRPr>
              </a:lvl2pPr>
              <a:lvl3pPr marL="1143000" indent="-22860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charset="0"/>
                </a:defRPr>
              </a:lvl3pPr>
              <a:lvl4pPr marL="1600200" indent="-22860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charset="0"/>
                </a:defRPr>
              </a:lvl4pPr>
              <a:lvl5pPr marL="2057400" indent="-22860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>
                  <a:solidFill>
                    <a:srgbClr val="000000"/>
                  </a:solidFill>
                  <a:latin typeface="Arial" charset="0"/>
                </a:rPr>
                <a:t>%)</a:t>
              </a:r>
              <a:endParaRPr lang="en-US" altLang="en-US" sz="1800">
                <a:latin typeface="Arial" charset="0"/>
              </a:endParaRPr>
            </a:p>
          </p:txBody>
        </p:sp>
        <p:sp>
          <p:nvSpPr>
            <p:cNvPr id="106506" name="Rectangle 10"/>
            <p:cNvSpPr>
              <a:spLocks noChangeArrowheads="1"/>
            </p:cNvSpPr>
            <p:nvPr/>
          </p:nvSpPr>
          <p:spPr bwMode="auto">
            <a:xfrm>
              <a:off x="4226" y="1682"/>
              <a:ext cx="320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charset="0"/>
                </a:defRPr>
              </a:lvl1pPr>
              <a:lvl2pPr marL="742950" indent="-28575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charset="0"/>
                </a:defRPr>
              </a:lvl2pPr>
              <a:lvl3pPr marL="1143000" indent="-22860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charset="0"/>
                </a:defRPr>
              </a:lvl3pPr>
              <a:lvl4pPr marL="1600200" indent="-22860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charset="0"/>
                </a:defRPr>
              </a:lvl4pPr>
              <a:lvl5pPr marL="2057400" indent="-22860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>
                  <a:solidFill>
                    <a:srgbClr val="000000"/>
                  </a:solidFill>
                  <a:latin typeface="Arial" charset="0"/>
                </a:rPr>
                <a:t>100</a:t>
              </a:r>
              <a:endParaRPr lang="en-US" altLang="en-US" sz="1800">
                <a:latin typeface="Arial" charset="0"/>
              </a:endParaRPr>
            </a:p>
          </p:txBody>
        </p:sp>
        <p:sp>
          <p:nvSpPr>
            <p:cNvPr id="106507" name="Rectangle 11"/>
            <p:cNvSpPr>
              <a:spLocks noChangeArrowheads="1"/>
            </p:cNvSpPr>
            <p:nvPr/>
          </p:nvSpPr>
          <p:spPr bwMode="auto">
            <a:xfrm>
              <a:off x="4172" y="1682"/>
              <a:ext cx="64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charset="0"/>
                </a:defRPr>
              </a:lvl1pPr>
              <a:lvl2pPr marL="742950" indent="-28575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charset="0"/>
                </a:defRPr>
              </a:lvl2pPr>
              <a:lvl3pPr marL="1143000" indent="-22860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charset="0"/>
                </a:defRPr>
              </a:lvl3pPr>
              <a:lvl4pPr marL="1600200" indent="-22860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charset="0"/>
                </a:defRPr>
              </a:lvl4pPr>
              <a:lvl5pPr marL="2057400" indent="-22860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>
                  <a:solidFill>
                    <a:srgbClr val="000000"/>
                  </a:solidFill>
                  <a:latin typeface="Arial" charset="0"/>
                </a:rPr>
                <a:t>(</a:t>
              </a:r>
              <a:endParaRPr lang="en-US" altLang="en-US" sz="1800">
                <a:latin typeface="Arial" charset="0"/>
              </a:endParaRPr>
            </a:p>
          </p:txBody>
        </p:sp>
        <p:sp>
          <p:nvSpPr>
            <p:cNvPr id="106508" name="Rectangle 12"/>
            <p:cNvSpPr>
              <a:spLocks noChangeArrowheads="1"/>
            </p:cNvSpPr>
            <p:nvPr/>
          </p:nvSpPr>
          <p:spPr bwMode="auto">
            <a:xfrm>
              <a:off x="3996" y="1682"/>
              <a:ext cx="203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charset="0"/>
                </a:defRPr>
              </a:lvl1pPr>
              <a:lvl2pPr marL="742950" indent="-28575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charset="0"/>
                </a:defRPr>
              </a:lvl2pPr>
              <a:lvl3pPr marL="1143000" indent="-22860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charset="0"/>
                </a:defRPr>
              </a:lvl3pPr>
              <a:lvl4pPr marL="1600200" indent="-22860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charset="0"/>
                </a:defRPr>
              </a:lvl4pPr>
              <a:lvl5pPr marL="2057400" indent="-22860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>
                  <a:solidFill>
                    <a:srgbClr val="000000"/>
                  </a:solidFill>
                  <a:latin typeface="Arial" charset="0"/>
                </a:rPr>
                <a:t> x </a:t>
              </a:r>
              <a:endParaRPr lang="en-US" altLang="en-US" sz="1800">
                <a:latin typeface="Arial" charset="0"/>
              </a:endParaRPr>
            </a:p>
          </p:txBody>
        </p:sp>
      </p:grpSp>
      <p:graphicFrame>
        <p:nvGraphicFramePr>
          <p:cNvPr id="106502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2832269"/>
              </p:ext>
            </p:extLst>
          </p:nvPr>
        </p:nvGraphicFramePr>
        <p:xfrm>
          <a:off x="4459288" y="1628800"/>
          <a:ext cx="1781175" cy="1122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524" name="Equation" r:id="rId4" imgW="16355556" imgH="10311111" progId="Equation.3">
                  <p:embed/>
                </p:oleObj>
              </mc:Choice>
              <mc:Fallback>
                <p:oleObj name="Equation" r:id="rId4" imgW="16355556" imgH="10311111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59288" y="1628800"/>
                        <a:ext cx="1781175" cy="1122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6601" name="Object 3"/>
          <p:cNvGraphicFramePr>
            <a:graphicFrameLocks noChangeAspect="1"/>
          </p:cNvGraphicFramePr>
          <p:nvPr/>
        </p:nvGraphicFramePr>
        <p:xfrm>
          <a:off x="565150" y="4908550"/>
          <a:ext cx="8035925" cy="1408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525" name="Equation" r:id="rId6" imgW="4064000" imgH="711200" progId="Equation.3">
                  <p:embed/>
                </p:oleObj>
              </mc:Choice>
              <mc:Fallback>
                <p:oleObj name="Equation" r:id="rId6" imgW="4064000" imgH="7112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5150" y="4908550"/>
                        <a:ext cx="8035925" cy="1408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6602" name="Rectangle 74"/>
          <p:cNvSpPr>
            <a:spLocks noChangeArrowheads="1"/>
          </p:cNvSpPr>
          <p:nvPr/>
        </p:nvSpPr>
        <p:spPr bwMode="auto">
          <a:xfrm>
            <a:off x="636588" y="3970338"/>
            <a:ext cx="4227512" cy="74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prstDash val="dash"/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1800">
                <a:latin typeface="Arial" charset="0"/>
              </a:rPr>
              <a:t>Ex:  MgO		</a:t>
            </a:r>
            <a:r>
              <a:rPr lang="en-US" altLang="en-US" sz="1800" i="1">
                <a:latin typeface="Arial" charset="0"/>
              </a:rPr>
              <a:t>X</a:t>
            </a:r>
            <a:r>
              <a:rPr lang="en-US" altLang="en-US" sz="1800" baseline="-25000">
                <a:latin typeface="Arial" charset="0"/>
              </a:rPr>
              <a:t>Mg</a:t>
            </a:r>
            <a:r>
              <a:rPr lang="en-US" altLang="en-US" sz="1800">
                <a:latin typeface="Arial" charset="0"/>
              </a:rPr>
              <a:t> = 1.3</a:t>
            </a:r>
            <a:br>
              <a:rPr lang="en-US" altLang="en-US" sz="1800">
                <a:latin typeface="Arial" charset="0"/>
              </a:rPr>
            </a:br>
            <a:r>
              <a:rPr lang="en-US" altLang="en-US" sz="1800">
                <a:latin typeface="Arial" charset="0"/>
              </a:rPr>
              <a:t>			</a:t>
            </a:r>
            <a:r>
              <a:rPr lang="en-US" altLang="en-US" sz="1800" i="1">
                <a:latin typeface="Arial" charset="0"/>
              </a:rPr>
              <a:t>X</a:t>
            </a:r>
            <a:r>
              <a:rPr lang="en-US" altLang="en-US" sz="1800" baseline="-25000">
                <a:latin typeface="Arial" charset="0"/>
              </a:rPr>
              <a:t>O</a:t>
            </a:r>
            <a:r>
              <a:rPr lang="en-US" altLang="en-US" sz="1800">
                <a:latin typeface="Arial" charset="0"/>
              </a:rPr>
              <a:t>   = 3.5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66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66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4066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660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545" name="Picture 2" descr="f11_02_pg30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549275"/>
            <a:ext cx="3300413" cy="388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8546" name="Text Box 3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2217738" y="152400"/>
            <a:ext cx="4802187" cy="769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400"/>
              <a:t>METALLIC BONDING</a:t>
            </a:r>
          </a:p>
        </p:txBody>
      </p:sp>
      <p:sp>
        <p:nvSpPr>
          <p:cNvPr id="108547" name="Rectangle 4" hidden="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f11_02_pg30</a:t>
            </a:r>
          </a:p>
        </p:txBody>
      </p:sp>
      <p:pic>
        <p:nvPicPr>
          <p:cNvPr id="108548" name="Picture 7" descr="http://www.ndt-ed.org/EducationResources/CommunityCollege/Materials/Graphics/MetallicBonding/Metalbond5.gif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158875"/>
            <a:ext cx="4543425" cy="282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8549" name="Rectangle 5"/>
          <p:cNvSpPr txBox="1">
            <a:spLocks noChangeArrowheads="1"/>
          </p:cNvSpPr>
          <p:nvPr/>
        </p:nvSpPr>
        <p:spPr bwMode="auto">
          <a:xfrm>
            <a:off x="179388" y="4221163"/>
            <a:ext cx="7921625" cy="1655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/>
            <a:r>
              <a:rPr lang="en-US" altLang="en-US" b="1">
                <a:solidFill>
                  <a:srgbClr val="0000FF"/>
                </a:solidFill>
              </a:rPr>
              <a:t>Metallic</a:t>
            </a:r>
          </a:p>
          <a:p>
            <a:pPr lvl="1" eaLnBrk="1" hangingPunct="1"/>
            <a:r>
              <a:rPr lang="en-US" altLang="en-US">
                <a:solidFill>
                  <a:srgbClr val="0000FF"/>
                </a:solidFill>
              </a:rPr>
              <a:t>metal ions in sea of electrons</a:t>
            </a:r>
          </a:p>
          <a:p>
            <a:pPr lvl="1" eaLnBrk="1" hangingPunct="1"/>
            <a:r>
              <a:rPr lang="en-US" altLang="en-US">
                <a:solidFill>
                  <a:srgbClr val="0000FF"/>
                </a:solidFill>
              </a:rPr>
              <a:t>moderately strong </a:t>
            </a:r>
          </a:p>
          <a:p>
            <a:pPr lvl="1" eaLnBrk="1" hangingPunct="1"/>
            <a:r>
              <a:rPr lang="en-US" altLang="en-US">
                <a:solidFill>
                  <a:srgbClr val="0000FF"/>
                </a:solidFill>
              </a:rPr>
              <a:t>68 kJ/mole – 850 kJ/mole</a:t>
            </a:r>
          </a:p>
          <a:p>
            <a:pPr lvl="1" eaLnBrk="1" hangingPunct="1"/>
            <a:r>
              <a:rPr lang="en-US" altLang="en-US">
                <a:solidFill>
                  <a:srgbClr val="0000FF"/>
                </a:solidFill>
              </a:rPr>
              <a:t>non-directional</a:t>
            </a:r>
          </a:p>
          <a:p>
            <a:pPr lvl="1" eaLnBrk="1" hangingPunct="1">
              <a:buFont typeface="Arial" charset="0"/>
              <a:buNone/>
            </a:pPr>
            <a:endParaRPr lang="en-US" altLang="en-US"/>
          </a:p>
        </p:txBody>
      </p:sp>
      <p:sp>
        <p:nvSpPr>
          <p:cNvPr id="108550" name="TextBox 6"/>
          <p:cNvSpPr txBox="1">
            <a:spLocks noChangeArrowheads="1"/>
          </p:cNvSpPr>
          <p:nvPr/>
        </p:nvSpPr>
        <p:spPr bwMode="auto">
          <a:xfrm>
            <a:off x="5302250" y="4635500"/>
            <a:ext cx="3841750" cy="1385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 sz="2800">
                <a:latin typeface="Arial" charset="0"/>
              </a:rPr>
              <a:t>Good conductors of heat and electricity,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US" sz="2800">
                <a:latin typeface="Arial" charset="0"/>
              </a:rPr>
              <a:t>Ductile behavior</a:t>
            </a:r>
            <a:endParaRPr lang="en-IN" altLang="en-US" sz="2800">
              <a:latin typeface="Arial" charset="0"/>
            </a:endParaRPr>
          </a:p>
        </p:txBody>
      </p:sp>
      <p:sp>
        <p:nvSpPr>
          <p:cNvPr id="108551" name="Slide Number Placeholder 7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76E1D263-0B97-E44C-A1B3-ACFD0FF9DB5F}" type="slidenum">
              <a:rPr lang="en-IN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23</a:t>
            </a:fld>
            <a:endParaRPr lang="en-IN" altLang="en-US" sz="1200">
              <a:solidFill>
                <a:srgbClr val="898989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3" name="Rectangle 6"/>
          <p:cNvSpPr txBox="1">
            <a:spLocks noChangeArrowheads="1"/>
          </p:cNvSpPr>
          <p:nvPr/>
        </p:nvSpPr>
        <p:spPr bwMode="auto">
          <a:xfrm>
            <a:off x="0" y="981075"/>
            <a:ext cx="8820150" cy="537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</a:defRPr>
            </a:lvl2pPr>
            <a:lvl3pPr marL="1200150" indent="-28575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9pPr>
          </a:lstStyle>
          <a:p>
            <a:pPr lvl="1" eaLnBrk="1" hangingPunct="1"/>
            <a:r>
              <a:rPr lang="en-US" altLang="en-US" dirty="0" smtClean="0">
                <a:latin typeface="Times New Roman" charset="0"/>
                <a:ea typeface="Times New Roman" charset="0"/>
                <a:cs typeface="Times New Roman" charset="0"/>
              </a:rPr>
              <a:t>Arise </a:t>
            </a:r>
            <a:r>
              <a:rPr lang="en-US" altLang="en-US" dirty="0">
                <a:latin typeface="Times New Roman" charset="0"/>
                <a:ea typeface="Times New Roman" charset="0"/>
                <a:cs typeface="Times New Roman" charset="0"/>
              </a:rPr>
              <a:t>from electrostatic attraction of electric dipole (local charge distribution)</a:t>
            </a:r>
          </a:p>
          <a:p>
            <a:pPr lvl="1" eaLnBrk="1" hangingPunct="1"/>
            <a:r>
              <a:rPr lang="en-US" altLang="en-US" dirty="0">
                <a:latin typeface="Times New Roman" charset="0"/>
                <a:ea typeface="Times New Roman" charset="0"/>
                <a:cs typeface="Times New Roman" charset="0"/>
              </a:rPr>
              <a:t>Weak 10 kJ/mole</a:t>
            </a:r>
          </a:p>
          <a:p>
            <a:pPr lvl="1" eaLnBrk="1" hangingPunct="1"/>
            <a:r>
              <a:rPr lang="en-US" altLang="en-US" dirty="0">
                <a:latin typeface="Times New Roman" charset="0"/>
                <a:ea typeface="Times New Roman" charset="0"/>
                <a:cs typeface="Times New Roman" charset="0"/>
              </a:rPr>
              <a:t>Effects </a:t>
            </a:r>
            <a:r>
              <a:rPr lang="en-US" altLang="en-US" dirty="0" smtClean="0">
                <a:latin typeface="Times New Roman" charset="0"/>
                <a:ea typeface="Times New Roman" charset="0"/>
                <a:cs typeface="Times New Roman" charset="0"/>
              </a:rPr>
              <a:t>obscured </a:t>
            </a:r>
            <a:r>
              <a:rPr lang="en-US" altLang="en-US" dirty="0">
                <a:latin typeface="Times New Roman" charset="0"/>
                <a:ea typeface="Times New Roman" charset="0"/>
                <a:cs typeface="Times New Roman" charset="0"/>
              </a:rPr>
              <a:t>if primary bonds are present</a:t>
            </a:r>
          </a:p>
          <a:p>
            <a:pPr lvl="1" eaLnBrk="1" hangingPunct="1"/>
            <a:r>
              <a:rPr lang="en-US" altLang="en-US" dirty="0">
                <a:latin typeface="Times New Roman" charset="0"/>
                <a:ea typeface="Times New Roman" charset="0"/>
                <a:cs typeface="Times New Roman" charset="0"/>
              </a:rPr>
              <a:t>Occur between</a:t>
            </a:r>
          </a:p>
          <a:p>
            <a:pPr lvl="2" eaLnBrk="1" hangingPunct="1">
              <a:buFont typeface="Arial" charset="0"/>
              <a:buChar char="–"/>
            </a:pPr>
            <a:r>
              <a:rPr lang="en-US" altLang="en-US" sz="2800" dirty="0">
                <a:latin typeface="Times New Roman" charset="0"/>
                <a:ea typeface="Times New Roman" charset="0"/>
                <a:cs typeface="Times New Roman" charset="0"/>
              </a:rPr>
              <a:t>Induced dipoles</a:t>
            </a:r>
          </a:p>
          <a:p>
            <a:pPr lvl="2" eaLnBrk="1" hangingPunct="1">
              <a:buFont typeface="Arial" charset="0"/>
              <a:buChar char="–"/>
            </a:pPr>
            <a:r>
              <a:rPr lang="en-US" altLang="en-US" sz="2800" dirty="0">
                <a:latin typeface="Times New Roman" charset="0"/>
                <a:ea typeface="Times New Roman" charset="0"/>
                <a:cs typeface="Times New Roman" charset="0"/>
              </a:rPr>
              <a:t>Induced dipoles and polar molecules</a:t>
            </a:r>
          </a:p>
          <a:p>
            <a:pPr lvl="2" eaLnBrk="1" hangingPunct="1">
              <a:buFont typeface="Arial" charset="0"/>
              <a:buChar char="–"/>
            </a:pPr>
            <a:r>
              <a:rPr lang="en-US" altLang="en-US" sz="2800" dirty="0">
                <a:latin typeface="Times New Roman" charset="0"/>
                <a:ea typeface="Times New Roman" charset="0"/>
                <a:cs typeface="Times New Roman" charset="0"/>
              </a:rPr>
              <a:t>Polar molecules (Hydrogen Bonding)</a:t>
            </a:r>
          </a:p>
        </p:txBody>
      </p:sp>
      <p:sp>
        <p:nvSpPr>
          <p:cNvPr id="11059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836613"/>
          </a:xfrm>
        </p:spPr>
        <p:txBody>
          <a:bodyPr/>
          <a:lstStyle/>
          <a:p>
            <a:pPr eaLnBrk="1" hangingPunct="1"/>
            <a:r>
              <a:rPr lang="en-US" altLang="en-US" sz="3600" b="1" smtClean="0">
                <a:solidFill>
                  <a:srgbClr val="0000FF"/>
                </a:solidFill>
                <a:latin typeface="Times New Roman" charset="0"/>
                <a:ea typeface="Times New Roman" charset="0"/>
                <a:cs typeface="Times New Roman" charset="0"/>
              </a:rPr>
              <a:t>Secondary, </a:t>
            </a:r>
            <a:r>
              <a:rPr lang="en-US" altLang="en-US" sz="3600" smtClean="0">
                <a:solidFill>
                  <a:srgbClr val="0000FF"/>
                </a:solidFill>
                <a:latin typeface="Times New Roman" charset="0"/>
                <a:ea typeface="Times New Roman" charset="0"/>
                <a:cs typeface="Times New Roman" charset="0"/>
              </a:rPr>
              <a:t>Van der Waals, Physical bonds</a:t>
            </a:r>
            <a:endParaRPr lang="en-US" altLang="en-US" sz="3600" dirty="0">
              <a:solidFill>
                <a:srgbClr val="0000FF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10595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D5838DC-A0B2-FA4E-AEF9-9ECD9DBAC2DA}" type="slidenum">
              <a:rPr lang="en-IN" altLang="en-US" sz="1200">
                <a:solidFill>
                  <a:srgbClr val="898989"/>
                </a:solidFill>
                <a:latin typeface="Times New Roman" charset="0"/>
                <a:ea typeface="Times New Roman" charset="0"/>
                <a:cs typeface="Times New Roman" charset="0"/>
              </a:rPr>
              <a:pPr>
                <a:spcBef>
                  <a:spcPct val="0"/>
                </a:spcBef>
                <a:buFontTx/>
                <a:buNone/>
              </a:pPr>
              <a:t>24</a:t>
            </a:fld>
            <a:endParaRPr lang="en-IN" altLang="en-US" sz="1200">
              <a:solidFill>
                <a:srgbClr val="898989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617" name="Picture 2" descr="f13_02_pg31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908050"/>
            <a:ext cx="8229600" cy="325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1618" name="Rectangle 4" hidden="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f13_02_pg31</a:t>
            </a:r>
          </a:p>
        </p:txBody>
      </p:sp>
      <p:sp>
        <p:nvSpPr>
          <p:cNvPr id="111619" name="TextBox 4"/>
          <p:cNvSpPr txBox="1">
            <a:spLocks noChangeArrowheads="1"/>
          </p:cNvSpPr>
          <p:nvPr/>
        </p:nvSpPr>
        <p:spPr bwMode="auto">
          <a:xfrm>
            <a:off x="577850" y="0"/>
            <a:ext cx="8566150" cy="769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400">
                <a:latin typeface="Arial" charset="0"/>
              </a:rPr>
              <a:t>Fluctuating Induced Dipole bonds</a:t>
            </a:r>
            <a:endParaRPr lang="en-IN" altLang="en-US" sz="4400">
              <a:latin typeface="Arial" charset="0"/>
            </a:endParaRPr>
          </a:p>
        </p:txBody>
      </p:sp>
      <p:sp>
        <p:nvSpPr>
          <p:cNvPr id="111620" name="TextBox 5"/>
          <p:cNvSpPr txBox="1">
            <a:spLocks noChangeArrowheads="1"/>
          </p:cNvSpPr>
          <p:nvPr/>
        </p:nvSpPr>
        <p:spPr bwMode="auto">
          <a:xfrm>
            <a:off x="577850" y="4630782"/>
            <a:ext cx="692308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 dirty="0">
                <a:latin typeface="Times New Roman" charset="0"/>
                <a:ea typeface="Times New Roman" charset="0"/>
                <a:cs typeface="Times New Roman" charset="0"/>
              </a:rPr>
              <a:t>Instantaneous Short lived distortion of electrical </a:t>
            </a:r>
            <a:r>
              <a:rPr lang="en-US" altLang="en-US" sz="2000" dirty="0" smtClean="0">
                <a:latin typeface="Times New Roman" charset="0"/>
                <a:ea typeface="Times New Roman" charset="0"/>
                <a:cs typeface="Times New Roman" charset="0"/>
              </a:rPr>
              <a:t>symmetry</a:t>
            </a:r>
            <a:endParaRPr lang="en-IN" altLang="en-US" sz="20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111621" name="Picture 2" descr="f12_02_pg31"/>
          <p:cNvPicPr preferRelativeResize="0"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5191125"/>
            <a:ext cx="5554663" cy="166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1622" name="Slide Number Placeholder 6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E1697A67-FBEC-DD45-BAAC-F82EA0F3B9AF}" type="slidenum">
              <a:rPr lang="en-IN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25</a:t>
            </a:fld>
            <a:endParaRPr lang="en-IN" altLang="en-US" sz="1200">
              <a:solidFill>
                <a:srgbClr val="898989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267744" y="3905339"/>
            <a:ext cx="32853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mtClean="0">
                <a:latin typeface="Times New Roman" charset="0"/>
                <a:ea typeface="Times New Roman" charset="0"/>
                <a:cs typeface="Times New Roman" charset="0"/>
              </a:rPr>
              <a:t>Vibrational motion of atoms</a:t>
            </a:r>
            <a:endParaRPr lang="en-US" sz="200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Down Arrow 2"/>
          <p:cNvSpPr/>
          <p:nvPr/>
        </p:nvSpPr>
        <p:spPr>
          <a:xfrm>
            <a:off x="3707904" y="4297362"/>
            <a:ext cx="432048" cy="3334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6254126" y="6093847"/>
            <a:ext cx="8675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aseline="-25000" dirty="0" smtClean="0">
                <a:latin typeface="Times New Roman" charset="0"/>
                <a:ea typeface="Times New Roman" charset="0"/>
                <a:cs typeface="Times New Roman" charset="0"/>
              </a:rPr>
              <a:t>H2, Cl2</a:t>
            </a:r>
            <a:endParaRPr lang="en-US" sz="2400" baseline="-250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254126" y="5191125"/>
            <a:ext cx="26383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Attractive forces are temporary and fluctuate with time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665" name="Picture 2" descr="f14_02_pg32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893888"/>
            <a:ext cx="2422525" cy="3695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3667" name="Rectangle 4" hidden="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f14_02_pg32</a:t>
            </a:r>
          </a:p>
        </p:txBody>
      </p:sp>
      <p:sp>
        <p:nvSpPr>
          <p:cNvPr id="113668" name="TextBox 5"/>
          <p:cNvSpPr txBox="1">
            <a:spLocks noChangeArrowheads="1"/>
          </p:cNvSpPr>
          <p:nvPr/>
        </p:nvSpPr>
        <p:spPr bwMode="auto">
          <a:xfrm>
            <a:off x="107950" y="0"/>
            <a:ext cx="903605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3600">
                <a:latin typeface="Times New Roman" charset="0"/>
                <a:ea typeface="Times New Roman" charset="0"/>
                <a:cs typeface="Times New Roman" charset="0"/>
              </a:rPr>
              <a:t>Polar Molecule - Induced Dipole bonds</a:t>
            </a:r>
            <a:endParaRPr lang="en-IN" altLang="en-US" sz="36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13669" name="Slide Number Placeholder 5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0432977-1DC5-5E4F-BE0E-4F55159325FA}" type="slidenum">
              <a:rPr lang="en-IN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26</a:t>
            </a:fld>
            <a:endParaRPr lang="en-IN" altLang="en-US" sz="1200">
              <a:solidFill>
                <a:srgbClr val="898989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4806" y="764704"/>
            <a:ext cx="86119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charset="0"/>
                <a:ea typeface="Times New Roman" charset="0"/>
                <a:cs typeface="Times New Roman" charset="0"/>
              </a:rPr>
              <a:t>In </a:t>
            </a:r>
            <a:r>
              <a:rPr lang="en-US" sz="2000" dirty="0" smtClean="0">
                <a:solidFill>
                  <a:srgbClr val="0000FF"/>
                </a:solidFill>
                <a:latin typeface="Times New Roman" charset="0"/>
                <a:ea typeface="Times New Roman" charset="0"/>
                <a:cs typeface="Times New Roman" charset="0"/>
              </a:rPr>
              <a:t>polar molecules</a:t>
            </a:r>
            <a:r>
              <a:rPr lang="en-US" sz="2000" dirty="0" smtClean="0">
                <a:latin typeface="Times New Roman" charset="0"/>
                <a:ea typeface="Times New Roman" charset="0"/>
                <a:cs typeface="Times New Roman" charset="0"/>
              </a:rPr>
              <a:t>:  Permanent dipole moment exists as a result </a:t>
            </a:r>
            <a:r>
              <a:rPr lang="en-US" sz="2000" smtClean="0">
                <a:latin typeface="Times New Roman" charset="0"/>
                <a:ea typeface="Times New Roman" charset="0"/>
                <a:cs typeface="Times New Roman" charset="0"/>
              </a:rPr>
              <a:t>of asymmetrical </a:t>
            </a:r>
            <a:r>
              <a:rPr lang="en-US" sz="2000" dirty="0" smtClean="0">
                <a:latin typeface="Times New Roman" charset="0"/>
                <a:ea typeface="Times New Roman" charset="0"/>
                <a:cs typeface="Times New Roman" charset="0"/>
              </a:rPr>
              <a:t>arrangements of +</a:t>
            </a:r>
            <a:r>
              <a:rPr lang="en-US" sz="2000" dirty="0" err="1" smtClean="0">
                <a:latin typeface="Times New Roman" charset="0"/>
                <a:ea typeface="Times New Roman" charset="0"/>
                <a:cs typeface="Times New Roman" charset="0"/>
              </a:rPr>
              <a:t>vely</a:t>
            </a:r>
            <a:r>
              <a:rPr lang="en-US" sz="2000" dirty="0" smtClean="0">
                <a:latin typeface="Times New Roman" charset="0"/>
                <a:ea typeface="Times New Roman" charset="0"/>
                <a:cs typeface="Times New Roman" charset="0"/>
              </a:rPr>
              <a:t> and </a:t>
            </a:r>
            <a:r>
              <a:rPr lang="mr-IN" sz="2000" dirty="0" smtClean="0">
                <a:latin typeface="Times New Roman" charset="0"/>
                <a:ea typeface="Times New Roman" charset="0"/>
                <a:cs typeface="Times New Roman" charset="0"/>
              </a:rPr>
              <a:t>–</a:t>
            </a:r>
            <a:r>
              <a:rPr lang="en-US" sz="2000" dirty="0" err="1" smtClean="0">
                <a:latin typeface="Times New Roman" charset="0"/>
                <a:ea typeface="Times New Roman" charset="0"/>
                <a:cs typeface="Times New Roman" charset="0"/>
              </a:rPr>
              <a:t>vely</a:t>
            </a:r>
            <a:r>
              <a:rPr lang="en-US" sz="2000" dirty="0" smtClean="0">
                <a:latin typeface="Times New Roman" charset="0"/>
                <a:ea typeface="Times New Roman" charset="0"/>
                <a:cs typeface="Times New Roman" charset="0"/>
              </a:rPr>
              <a:t> charged atoms</a:t>
            </a:r>
            <a:endParaRPr lang="en-US" sz="20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707904" y="1709222"/>
            <a:ext cx="525658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000" dirty="0" smtClean="0">
                <a:latin typeface="Times New Roman" charset="0"/>
                <a:ea typeface="Times New Roman" charset="0"/>
                <a:cs typeface="Times New Roman" charset="0"/>
              </a:rPr>
              <a:t>Polar molecules can induce dipoles in adjacent nonpolar molecules</a:t>
            </a:r>
          </a:p>
          <a:p>
            <a:pPr marL="342900" indent="-342900">
              <a:buFont typeface="Arial" charset="0"/>
              <a:buChar char="•"/>
            </a:pPr>
            <a:endParaRPr lang="en-US" sz="2000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000" dirty="0" smtClean="0">
                <a:latin typeface="Times New Roman" charset="0"/>
                <a:ea typeface="Times New Roman" charset="0"/>
                <a:cs typeface="Times New Roman" charset="0"/>
              </a:rPr>
              <a:t>Attractive forces between polar molecule and induced dipole --&gt; bond will form</a:t>
            </a:r>
          </a:p>
          <a:p>
            <a:pPr marL="342900" indent="-342900">
              <a:buFont typeface="Arial" charset="0"/>
              <a:buChar char="•"/>
            </a:pPr>
            <a:endParaRPr lang="en-US" sz="2000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000" dirty="0" smtClean="0">
                <a:latin typeface="Times New Roman" charset="0"/>
                <a:ea typeface="Times New Roman" charset="0"/>
                <a:cs typeface="Times New Roman" charset="0"/>
              </a:rPr>
              <a:t>Energy greater than that between two fluctuating induced dipoles</a:t>
            </a:r>
            <a:endParaRPr lang="en-US" sz="20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3" name="Rectangle 4" hidden="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f14_02_pg32</a:t>
            </a:r>
          </a:p>
        </p:txBody>
      </p:sp>
      <p:pic>
        <p:nvPicPr>
          <p:cNvPr id="115714" name="Picture 2" descr="f15_02_pg32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768" y="4185567"/>
            <a:ext cx="5029200" cy="1922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5715" name="TextBox 5"/>
          <p:cNvSpPr txBox="1">
            <a:spLocks noChangeArrowheads="1"/>
          </p:cNvSpPr>
          <p:nvPr/>
        </p:nvSpPr>
        <p:spPr bwMode="auto">
          <a:xfrm>
            <a:off x="107950" y="0"/>
            <a:ext cx="9036050" cy="769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400">
                <a:latin typeface="Arial" charset="0"/>
              </a:rPr>
              <a:t>Permanent Dipole bonds</a:t>
            </a:r>
            <a:endParaRPr lang="en-IN" altLang="en-US" sz="4400">
              <a:latin typeface="Arial" charset="0"/>
            </a:endParaRPr>
          </a:p>
        </p:txBody>
      </p:sp>
      <p:sp>
        <p:nvSpPr>
          <p:cNvPr id="115716" name="TextBox 6"/>
          <p:cNvSpPr txBox="1">
            <a:spLocks noChangeArrowheads="1"/>
          </p:cNvSpPr>
          <p:nvPr/>
        </p:nvSpPr>
        <p:spPr bwMode="auto">
          <a:xfrm>
            <a:off x="131082" y="6125517"/>
            <a:ext cx="758643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Times New Roman" charset="0"/>
                <a:ea typeface="Times New Roman" charset="0"/>
                <a:cs typeface="Times New Roman" charset="0"/>
              </a:rPr>
              <a:t>Low molecular weight , However MP and BP very high</a:t>
            </a:r>
            <a:endParaRPr lang="en-IN" altLang="en-US" sz="24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15718" name="Slide Number Placeholder 6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308599C8-60D4-0045-A948-4DA65EC52941}" type="slidenum">
              <a:rPr lang="en-IN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27</a:t>
            </a:fld>
            <a:endParaRPr lang="en-IN" altLang="en-US" sz="1200">
              <a:solidFill>
                <a:srgbClr val="898989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86670" y="745301"/>
            <a:ext cx="65542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Times New Roman" charset="0"/>
                <a:ea typeface="Times New Roman" charset="0"/>
                <a:cs typeface="Times New Roman" charset="0"/>
              </a:rPr>
              <a:t>Van der Waals forces between adjacent </a:t>
            </a:r>
            <a:r>
              <a:rPr lang="en-US" sz="2000" smtClean="0">
                <a:latin typeface="Times New Roman" charset="0"/>
                <a:ea typeface="Times New Roman" charset="0"/>
                <a:cs typeface="Times New Roman" charset="0"/>
              </a:rPr>
              <a:t>polar molecules</a:t>
            </a:r>
            <a:endParaRPr lang="en-US" sz="200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86670" y="1360652"/>
            <a:ext cx="8352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Bond energy is significantly greater than that of </a:t>
            </a:r>
            <a:r>
              <a:rPr lang="en-US" smtClean="0"/>
              <a:t>between induced dipoles</a:t>
            </a:r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07504" y="1844824"/>
            <a:ext cx="89816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Example of polar molecule bonding: </a:t>
            </a:r>
            <a:r>
              <a:rPr lang="en-US" dirty="0" smtClean="0">
                <a:solidFill>
                  <a:srgbClr val="0000FF"/>
                </a:solidFill>
              </a:rPr>
              <a:t>Hydrogen bonding (strongest secondary bonding)</a:t>
            </a:r>
          </a:p>
          <a:p>
            <a:r>
              <a:rPr lang="en-US" dirty="0" smtClean="0"/>
              <a:t>Occurs when hydrogen is covalently bonded to F, O, N 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8856" y="2631434"/>
            <a:ext cx="88756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Single H electro is shared by other atom </a:t>
            </a:r>
            <a:r>
              <a:rPr lang="en-US" dirty="0" smtClean="0">
                <a:sym typeface="Wingdings"/>
              </a:rPr>
              <a:t> H end of the bond is essentially a +</a:t>
            </a:r>
            <a:r>
              <a:rPr lang="en-US" dirty="0" err="1" smtClean="0">
                <a:sym typeface="Wingdings"/>
              </a:rPr>
              <a:t>vely</a:t>
            </a:r>
            <a:r>
              <a:rPr lang="en-US" dirty="0" smtClean="0">
                <a:sym typeface="Wingdings"/>
              </a:rPr>
              <a:t> charged bare proton that is unscreened by any electrons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31082" y="3412669"/>
            <a:ext cx="45448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Bond energy can be as high as 51 kJ/mole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761" name="Picture 2" descr="f16_02_pg33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666"/>
          <a:stretch>
            <a:fillRect/>
          </a:stretch>
        </p:blipFill>
        <p:spPr bwMode="auto">
          <a:xfrm>
            <a:off x="539750" y="1919575"/>
            <a:ext cx="3194050" cy="3167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7762" name="Rectangle 4" hidden="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f16_02_pg33</a:t>
            </a:r>
          </a:p>
        </p:txBody>
      </p:sp>
      <p:sp>
        <p:nvSpPr>
          <p:cNvPr id="117763" name="TextBox 4"/>
          <p:cNvSpPr txBox="1">
            <a:spLocks noChangeArrowheads="1"/>
          </p:cNvSpPr>
          <p:nvPr/>
        </p:nvSpPr>
        <p:spPr bwMode="auto">
          <a:xfrm>
            <a:off x="107950" y="0"/>
            <a:ext cx="903605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3600" dirty="0">
                <a:solidFill>
                  <a:srgbClr val="0000FF"/>
                </a:solidFill>
                <a:latin typeface="Times New Roman" charset="0"/>
                <a:ea typeface="Times New Roman" charset="0"/>
                <a:cs typeface="Times New Roman" charset="0"/>
              </a:rPr>
              <a:t>Water</a:t>
            </a:r>
            <a:r>
              <a:rPr lang="en-US" altLang="en-US" sz="3600" dirty="0">
                <a:latin typeface="Times New Roman" charset="0"/>
                <a:ea typeface="Times New Roman" charset="0"/>
                <a:cs typeface="Times New Roman" charset="0"/>
              </a:rPr>
              <a:t>: Volume expansion upon freezing!!</a:t>
            </a:r>
            <a:endParaRPr lang="en-IN" altLang="en-US" sz="36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117764" name="Picture 2" descr="f16_02_pg33"/>
          <p:cNvPicPr preferRelativeResize="0"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999"/>
          <a:stretch>
            <a:fillRect/>
          </a:stretch>
        </p:blipFill>
        <p:spPr bwMode="auto">
          <a:xfrm>
            <a:off x="5148263" y="1775113"/>
            <a:ext cx="3194050" cy="3148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7765" name="Slide Number Placeholder 5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E78419C-9614-9848-87BC-A8CC51A9016C}" type="slidenum">
              <a:rPr lang="en-IN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28</a:t>
            </a:fld>
            <a:endParaRPr lang="en-IN" altLang="en-US" sz="1200">
              <a:solidFill>
                <a:srgbClr val="898989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06226" y="663620"/>
            <a:ext cx="52373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9 volume % expansion upon </a:t>
            </a:r>
            <a:r>
              <a:rPr lang="en-US" sz="2400" dirty="0" smtClean="0">
                <a:solidFill>
                  <a:srgbClr val="0000FF"/>
                </a:solidFill>
                <a:latin typeface="Times New Roman" charset="0"/>
                <a:ea typeface="Times New Roman" charset="0"/>
                <a:cs typeface="Times New Roman" charset="0"/>
              </a:rPr>
              <a:t>freezing</a:t>
            </a:r>
            <a:endParaRPr lang="en-US" sz="2400" dirty="0">
              <a:solidFill>
                <a:srgbClr val="0000FF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7950" y="4796859"/>
            <a:ext cx="388266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000" dirty="0" smtClean="0">
                <a:latin typeface="Times New Roman" charset="0"/>
                <a:ea typeface="Times New Roman" charset="0"/>
                <a:cs typeface="Times New Roman" charset="0"/>
              </a:rPr>
              <a:t>Each water molecule participates in 4 hydrogen bonds </a:t>
            </a:r>
            <a:r>
              <a:rPr lang="en-US" sz="2000" dirty="0" smtClean="0">
                <a:latin typeface="Times New Roman" charset="0"/>
                <a:ea typeface="Times New Roman" charset="0"/>
                <a:cs typeface="Times New Roman" charset="0"/>
                <a:sym typeface="Wingdings"/>
              </a:rPr>
              <a:t> 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>
                <a:latin typeface="Times New Roman" charset="0"/>
                <a:ea typeface="Times New Roman" charset="0"/>
                <a:cs typeface="Times New Roman" charset="0"/>
              </a:rPr>
              <a:t>Has 4 nearest </a:t>
            </a:r>
            <a:r>
              <a:rPr lang="en-US" sz="2000" dirty="0" err="1" smtClean="0">
                <a:latin typeface="Times New Roman" charset="0"/>
                <a:ea typeface="Times New Roman" charset="0"/>
                <a:cs typeface="Times New Roman" charset="0"/>
              </a:rPr>
              <a:t>neighbours</a:t>
            </a:r>
            <a:endParaRPr lang="en-US" sz="2000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>
                <a:latin typeface="Times New Roman" charset="0"/>
                <a:ea typeface="Times New Roman" charset="0"/>
                <a:cs typeface="Times New Roman" charset="0"/>
              </a:rPr>
              <a:t>Open structure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>
                <a:latin typeface="Times New Roman" charset="0"/>
                <a:ea typeface="Times New Roman" charset="0"/>
                <a:cs typeface="Times New Roman" charset="0"/>
              </a:rPr>
              <a:t>Lower density</a:t>
            </a:r>
            <a:endParaRPr lang="en-US" sz="20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27524" y="1455211"/>
            <a:ext cx="2018501" cy="369332"/>
          </a:xfrm>
          <a:prstGeom prst="rect">
            <a:avLst/>
          </a:prstGeom>
          <a:solidFill>
            <a:srgbClr val="FFFFCC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  <a:latin typeface="Times New Roman" charset="0"/>
                <a:ea typeface="Times New Roman" charset="0"/>
                <a:cs typeface="Times New Roman" charset="0"/>
              </a:rPr>
              <a:t>Solid </a:t>
            </a:r>
            <a:r>
              <a:rPr lang="en-US" smtClean="0">
                <a:solidFill>
                  <a:srgbClr val="0000FF"/>
                </a:solidFill>
                <a:latin typeface="Times New Roman" charset="0"/>
                <a:ea typeface="Times New Roman" charset="0"/>
                <a:cs typeface="Times New Roman" charset="0"/>
              </a:rPr>
              <a:t>ice structure</a:t>
            </a:r>
            <a:endParaRPr lang="en-US">
              <a:solidFill>
                <a:srgbClr val="0000FF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543949" y="1405781"/>
            <a:ext cx="1428596" cy="369332"/>
          </a:xfrm>
          <a:prstGeom prst="rect">
            <a:avLst/>
          </a:prstGeom>
          <a:solidFill>
            <a:srgbClr val="FFFFCC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  <a:latin typeface="Times New Roman" charset="0"/>
                <a:ea typeface="Times New Roman" charset="0"/>
                <a:cs typeface="Times New Roman" charset="0"/>
              </a:rPr>
              <a:t>Liquid water</a:t>
            </a:r>
            <a:endParaRPr lang="en-US" dirty="0">
              <a:solidFill>
                <a:srgbClr val="0000FF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3662273" y="1125285"/>
            <a:ext cx="1584176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4067944" y="1590447"/>
            <a:ext cx="0" cy="451854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611866" y="4961421"/>
            <a:ext cx="388266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000" dirty="0" smtClean="0">
                <a:latin typeface="Times New Roman" charset="0"/>
                <a:ea typeface="Times New Roman" charset="0"/>
                <a:cs typeface="Times New Roman" charset="0"/>
              </a:rPr>
              <a:t>Structure partially broken </a:t>
            </a:r>
            <a:r>
              <a:rPr lang="mr-IN" sz="2000" dirty="0" smtClean="0">
                <a:latin typeface="Times New Roman" charset="0"/>
                <a:ea typeface="Times New Roman" charset="0"/>
                <a:cs typeface="Times New Roman" charset="0"/>
              </a:rPr>
              <a:t>–</a:t>
            </a:r>
            <a:r>
              <a:rPr lang="en-US" sz="2000" dirty="0" smtClean="0">
                <a:latin typeface="Times New Roman" charset="0"/>
                <a:ea typeface="Times New Roman" charset="0"/>
                <a:cs typeface="Times New Roman" charset="0"/>
              </a:rPr>
              <a:t> Molecules more closely packed together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>
                <a:latin typeface="Times New Roman" charset="0"/>
                <a:ea typeface="Times New Roman" charset="0"/>
                <a:cs typeface="Times New Roman" charset="0"/>
              </a:rPr>
              <a:t>Average number of nearest </a:t>
            </a:r>
            <a:r>
              <a:rPr lang="en-US" sz="2000" dirty="0" err="1" smtClean="0">
                <a:latin typeface="Times New Roman" charset="0"/>
                <a:ea typeface="Times New Roman" charset="0"/>
                <a:cs typeface="Times New Roman" charset="0"/>
              </a:rPr>
              <a:t>neighbours</a:t>
            </a:r>
            <a:r>
              <a:rPr lang="en-US" sz="2000" dirty="0" smtClean="0">
                <a:latin typeface="Times New Roman" charset="0"/>
                <a:ea typeface="Times New Roman" charset="0"/>
                <a:cs typeface="Times New Roman" charset="0"/>
              </a:rPr>
              <a:t> = 4.5</a:t>
            </a:r>
            <a:endParaRPr lang="en-US" sz="20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3146025" y="4776755"/>
            <a:ext cx="1668093" cy="20103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588502" y="4919603"/>
            <a:ext cx="1011815" cy="400110"/>
          </a:xfrm>
          <a:prstGeom prst="rect">
            <a:avLst/>
          </a:prstGeom>
          <a:solidFill>
            <a:srgbClr val="FFFFCC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smtClean="0">
                <a:solidFill>
                  <a:srgbClr val="0000FF"/>
                </a:solidFill>
                <a:latin typeface="Times New Roman" charset="0"/>
                <a:ea typeface="Times New Roman" charset="0"/>
                <a:cs typeface="Times New Roman" charset="0"/>
              </a:rPr>
              <a:t>Melting</a:t>
            </a:r>
            <a:endParaRPr lang="en-US" sz="2000">
              <a:solidFill>
                <a:srgbClr val="0000FF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295400" y="5181600"/>
            <a:ext cx="69342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Water freezing into ice, by computer simulation.</a:t>
            </a:r>
            <a:b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1400" b="1" dirty="0" smtClean="0"/>
              <a:t>M. Matsumoto, S. Saito, and I. </a:t>
            </a:r>
            <a:r>
              <a:rPr lang="en-US" sz="1400" b="1" dirty="0" err="1" smtClean="0"/>
              <a:t>Ohmine</a:t>
            </a:r>
            <a:r>
              <a:rPr lang="en-US" sz="1400" b="1" dirty="0" smtClean="0"/>
              <a:t>, Molecular dynamics simulation of the ice nucleation and growth process leading to water freezing, Nature 416, 409-413 (2002)</a:t>
            </a:r>
            <a:endParaRPr lang="en-US" b="1" dirty="0" smtClean="0"/>
          </a:p>
        </p:txBody>
      </p:sp>
      <p:pic>
        <p:nvPicPr>
          <p:cNvPr id="2" name="Freezing Dynamics of Water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47664" y="332656"/>
            <a:ext cx="6096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249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219200" y="5257800"/>
            <a:ext cx="69342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charset="0"/>
                <a:ea typeface="Times New Roman" charset="0"/>
                <a:cs typeface="Times New Roman" charset="0"/>
              </a:rPr>
              <a:t>In situ transmission electron microscope (TEM) video (accelerated 10 times) of </a:t>
            </a:r>
            <a:r>
              <a:rPr lang="en-US" sz="2000" b="1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charset="0"/>
                <a:ea typeface="Times New Roman" charset="0"/>
                <a:cs typeface="Times New Roman" charset="0"/>
              </a:rPr>
              <a:t>nucleation and self-organization of a high-density carbon </a:t>
            </a:r>
            <a:r>
              <a:rPr lang="en-US" sz="2000" b="1" dirty="0" err="1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charset="0"/>
                <a:ea typeface="Times New Roman" charset="0"/>
                <a:cs typeface="Times New Roman" charset="0"/>
              </a:rPr>
              <a:t>nanotube</a:t>
            </a:r>
            <a:r>
              <a:rPr lang="en-US" sz="2000" b="1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charset="0"/>
                <a:ea typeface="Times New Roman" charset="0"/>
                <a:cs typeface="Times New Roman" charset="0"/>
              </a:rPr>
              <a:t> network from catalytic iron </a:t>
            </a:r>
            <a:r>
              <a:rPr lang="en-US" sz="2000" b="1" dirty="0" err="1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charset="0"/>
                <a:ea typeface="Times New Roman" charset="0"/>
                <a:cs typeface="Times New Roman" charset="0"/>
              </a:rPr>
              <a:t>nanoparticles</a:t>
            </a:r>
            <a:r>
              <a:rPr 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charset="0"/>
                <a:ea typeface="Times New Roman" charset="0"/>
                <a:cs typeface="Times New Roman" charset="0"/>
              </a:rPr>
              <a:t>, forming a vertically aligned forest.</a:t>
            </a:r>
          </a:p>
        </p:txBody>
      </p:sp>
      <p:pic>
        <p:nvPicPr>
          <p:cNvPr id="2" name="Growing carbon nanotubes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57974" y="260648"/>
            <a:ext cx="5856651" cy="4392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891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09" name="Title 1"/>
          <p:cNvSpPr>
            <a:spLocks noGrp="1"/>
          </p:cNvSpPr>
          <p:nvPr>
            <p:ph type="title"/>
          </p:nvPr>
        </p:nvSpPr>
        <p:spPr>
          <a:xfrm>
            <a:off x="428625" y="0"/>
            <a:ext cx="8229600" cy="928688"/>
          </a:xfrm>
        </p:spPr>
        <p:txBody>
          <a:bodyPr/>
          <a:lstStyle/>
          <a:p>
            <a:r>
              <a:rPr lang="en-US" altLang="en-US" dirty="0" smtClean="0"/>
              <a:t>Summary</a:t>
            </a:r>
            <a:endParaRPr lang="en-IN" altLang="en-US" dirty="0"/>
          </a:p>
        </p:txBody>
      </p:sp>
      <p:sp>
        <p:nvSpPr>
          <p:cNvPr id="119810" name="TextBox 2"/>
          <p:cNvSpPr txBox="1">
            <a:spLocks noChangeArrowheads="1"/>
          </p:cNvSpPr>
          <p:nvPr/>
        </p:nvSpPr>
        <p:spPr bwMode="auto">
          <a:xfrm>
            <a:off x="34925" y="903288"/>
            <a:ext cx="9145588" cy="5262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</a:defRPr>
            </a:lvl1pPr>
            <a:lvl2pPr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</a:defRPr>
            </a:lvl2pPr>
            <a:lvl3pPr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 sz="2800" b="1" dirty="0" smtClean="0">
                <a:solidFill>
                  <a:srgbClr val="FF0000"/>
                </a:solidFill>
                <a:latin typeface="Arial" charset="0"/>
              </a:rPr>
              <a:t>Subatomic </a:t>
            </a:r>
            <a:r>
              <a:rPr lang="en-US" altLang="en-US" sz="2800" b="1" dirty="0">
                <a:solidFill>
                  <a:srgbClr val="FF0000"/>
                </a:solidFill>
                <a:latin typeface="Arial" charset="0"/>
              </a:rPr>
              <a:t>(electronic) structure, 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US" sz="2800" b="1" dirty="0">
                <a:solidFill>
                  <a:srgbClr val="FF0000"/>
                </a:solidFill>
                <a:latin typeface="Arial" charset="0"/>
              </a:rPr>
              <a:t>Periodic table,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US" sz="2800" b="1" dirty="0">
                <a:solidFill>
                  <a:srgbClr val="0000FF"/>
                </a:solidFill>
                <a:latin typeface="Arial" charset="0"/>
              </a:rPr>
              <a:t>Bond energy, 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US" sz="2800" b="1" dirty="0">
                <a:solidFill>
                  <a:srgbClr val="0000FF"/>
                </a:solidFill>
                <a:latin typeface="Arial" charset="0"/>
              </a:rPr>
              <a:t>Inter-atomic/molecular bonding = f (electronic str.),</a:t>
            </a:r>
          </a:p>
          <a:p>
            <a:pPr lvl="1" eaLnBrk="1" hangingPunct="1">
              <a:spcBef>
                <a:spcPct val="0"/>
              </a:spcBef>
              <a:buFont typeface="Arial" charset="0"/>
              <a:buChar char="•"/>
            </a:pPr>
            <a:r>
              <a:rPr lang="en-US" altLang="en-US" b="1" dirty="0">
                <a:solidFill>
                  <a:srgbClr val="0000FF"/>
                </a:solidFill>
                <a:latin typeface="Arial" charset="0"/>
              </a:rPr>
              <a:t> Primary</a:t>
            </a:r>
          </a:p>
          <a:p>
            <a:pPr lvl="2" eaLnBrk="1" hangingPunct="1">
              <a:spcBef>
                <a:spcPct val="0"/>
              </a:spcBef>
              <a:buFont typeface="Wingdings" charset="2"/>
              <a:buChar char="§"/>
            </a:pPr>
            <a:r>
              <a:rPr lang="en-US" altLang="en-US" sz="2800" b="1" dirty="0">
                <a:solidFill>
                  <a:srgbClr val="0000FF"/>
                </a:solidFill>
                <a:latin typeface="Arial" charset="0"/>
              </a:rPr>
              <a:t> Metallic</a:t>
            </a:r>
          </a:p>
          <a:p>
            <a:pPr lvl="2" eaLnBrk="1" hangingPunct="1">
              <a:spcBef>
                <a:spcPct val="0"/>
              </a:spcBef>
              <a:buFont typeface="Wingdings" charset="2"/>
              <a:buChar char="§"/>
            </a:pPr>
            <a:r>
              <a:rPr lang="en-US" altLang="en-US" sz="2800" b="1" dirty="0">
                <a:solidFill>
                  <a:srgbClr val="0000FF"/>
                </a:solidFill>
                <a:latin typeface="Arial" charset="0"/>
              </a:rPr>
              <a:t> Ionic</a:t>
            </a:r>
          </a:p>
          <a:p>
            <a:pPr lvl="2" eaLnBrk="1" hangingPunct="1">
              <a:spcBef>
                <a:spcPct val="0"/>
              </a:spcBef>
              <a:buFont typeface="Wingdings" charset="2"/>
              <a:buChar char="§"/>
            </a:pPr>
            <a:r>
              <a:rPr lang="en-US" altLang="en-US" sz="2800" b="1" dirty="0">
                <a:solidFill>
                  <a:srgbClr val="0000FF"/>
                </a:solidFill>
                <a:latin typeface="Arial" charset="0"/>
              </a:rPr>
              <a:t> Covalent</a:t>
            </a:r>
          </a:p>
          <a:p>
            <a:pPr lvl="1" eaLnBrk="1" hangingPunct="1">
              <a:spcBef>
                <a:spcPct val="0"/>
              </a:spcBef>
              <a:buFont typeface="Arial" charset="0"/>
              <a:buChar char="•"/>
            </a:pPr>
            <a:r>
              <a:rPr lang="en-US" altLang="en-US" b="1" dirty="0">
                <a:solidFill>
                  <a:srgbClr val="0000FF"/>
                </a:solidFill>
                <a:latin typeface="Arial" charset="0"/>
              </a:rPr>
              <a:t> Secondary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US" sz="2800" b="1" dirty="0">
                <a:solidFill>
                  <a:srgbClr val="008000"/>
                </a:solidFill>
                <a:latin typeface="Arial" charset="0"/>
              </a:rPr>
              <a:t>Effects of sub-atomic structure and bonding on properties</a:t>
            </a:r>
            <a:endParaRPr lang="en-US" altLang="en-US" sz="2800" dirty="0">
              <a:solidFill>
                <a:srgbClr val="008000"/>
              </a:solidFill>
              <a:latin typeface="Arial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800" dirty="0">
              <a:latin typeface="Arial" charset="0"/>
            </a:endParaRPr>
          </a:p>
        </p:txBody>
      </p:sp>
      <p:sp>
        <p:nvSpPr>
          <p:cNvPr id="119811" name="Slide Number Placeholder 3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15F5009-6293-C747-ACB5-2D7A81E230E8}" type="slidenum">
              <a:rPr lang="en-IN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30</a:t>
            </a:fld>
            <a:endParaRPr lang="en-IN" altLang="en-US" sz="1200">
              <a:solidFill>
                <a:srgbClr val="898989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2630"/>
            <a:ext cx="8229600" cy="346050"/>
          </a:xfrm>
        </p:spPr>
        <p:txBody>
          <a:bodyPr/>
          <a:lstStyle/>
          <a:p>
            <a:r>
              <a:rPr lang="en-US" smtClean="0"/>
              <a:t>Students</a:t>
            </a:r>
            <a:r>
              <a:rPr lang="en-US" dirty="0" smtClean="0"/>
              <a:t>’ Presentations list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E093A85-E99D-AE45-80F9-EAE1FCF0F951}" type="slidenum">
              <a:rPr lang="en-IN" altLang="en-US" smtClean="0"/>
              <a:pPr/>
              <a:t>31</a:t>
            </a:fld>
            <a:endParaRPr lang="en-IN" alt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1274506"/>
              </p:ext>
            </p:extLst>
          </p:nvPr>
        </p:nvGraphicFramePr>
        <p:xfrm>
          <a:off x="457200" y="764691"/>
          <a:ext cx="7715200" cy="5400612"/>
        </p:xfrm>
        <a:graphic>
          <a:graphicData uri="http://schemas.openxmlformats.org/drawingml/2006/table">
            <a:tbl>
              <a:tblPr/>
              <a:tblGrid>
                <a:gridCol w="767316"/>
                <a:gridCol w="4446226"/>
                <a:gridCol w="1503097"/>
                <a:gridCol w="998561"/>
              </a:tblGrid>
              <a:tr h="62426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charset="0"/>
                        </a:rPr>
                        <a:t>Sl. No. of allotment</a:t>
                      </a:r>
                    </a:p>
                  </a:txBody>
                  <a:tcPr marL="10828" marR="10828" marT="108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charset="0"/>
                        </a:rPr>
                        <a:t>Topic</a:t>
                      </a:r>
                    </a:p>
                  </a:txBody>
                  <a:tcPr marL="10828" marR="10828" marT="108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charset="0"/>
                        </a:rPr>
                        <a:t>Names</a:t>
                      </a:r>
                    </a:p>
                  </a:txBody>
                  <a:tcPr marL="10828" marR="10828" marT="108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charset="0"/>
                        </a:rPr>
                        <a:t>Roll</a:t>
                      </a:r>
                    </a:p>
                  </a:txBody>
                  <a:tcPr marL="10828" marR="10828" marT="108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976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charset="0"/>
                        </a:rPr>
                        <a:t>1</a:t>
                      </a:r>
                    </a:p>
                  </a:txBody>
                  <a:tcPr marL="10828" marR="10828" marT="108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charset="0"/>
                        </a:rPr>
                        <a:t>Composite materials for aircraft (Topic 4)</a:t>
                      </a:r>
                    </a:p>
                  </a:txBody>
                  <a:tcPr marL="10828" marR="10828" marT="108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i="0" u="none" strike="noStrike">
                          <a:solidFill>
                            <a:srgbClr val="222222"/>
                          </a:solidFill>
                          <a:effectLst/>
                          <a:latin typeface="Times New Roman" charset="0"/>
                        </a:rPr>
                        <a:t>Kailash Hudda</a:t>
                      </a:r>
                    </a:p>
                  </a:txBody>
                  <a:tcPr marL="10828" marR="10828" marT="108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s-IS" sz="1200" b="1" i="0" u="none" strike="noStrike">
                          <a:solidFill>
                            <a:srgbClr val="222222"/>
                          </a:solidFill>
                          <a:effectLst/>
                          <a:latin typeface="Times New Roman" charset="0"/>
                        </a:rPr>
                        <a:t>16ME10031</a:t>
                      </a:r>
                    </a:p>
                  </a:txBody>
                  <a:tcPr marL="10828" marR="10828" marT="108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9765">
                <a:tc>
                  <a:txBody>
                    <a:bodyPr/>
                    <a:lstStyle/>
                    <a:p>
                      <a:pPr algn="l" fontAlgn="ctr"/>
                      <a:r>
                        <a:rPr lang="sk-SK" sz="12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charset="0"/>
                        </a:rPr>
                        <a:t> </a:t>
                      </a:r>
                    </a:p>
                  </a:txBody>
                  <a:tcPr marL="10828" marR="10828" marT="108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sk-SK" sz="12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charset="0"/>
                        </a:rPr>
                        <a:t> </a:t>
                      </a:r>
                    </a:p>
                  </a:txBody>
                  <a:tcPr marL="10828" marR="10828" marT="108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i="0" u="none" strike="noStrike">
                          <a:solidFill>
                            <a:srgbClr val="222222"/>
                          </a:solidFill>
                          <a:effectLst/>
                          <a:latin typeface="Times New Roman" charset="0"/>
                        </a:rPr>
                        <a:t>Marghoob Kaifi</a:t>
                      </a:r>
                    </a:p>
                  </a:txBody>
                  <a:tcPr marL="10828" marR="10828" marT="108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s-IS" sz="1200" b="1" i="0" u="none" strike="noStrike">
                          <a:solidFill>
                            <a:srgbClr val="222222"/>
                          </a:solidFill>
                          <a:effectLst/>
                          <a:latin typeface="Times New Roman" charset="0"/>
                        </a:rPr>
                        <a:t>16ME10041</a:t>
                      </a:r>
                    </a:p>
                  </a:txBody>
                  <a:tcPr marL="10828" marR="10828" marT="108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9765">
                <a:tc>
                  <a:txBody>
                    <a:bodyPr/>
                    <a:lstStyle/>
                    <a:p>
                      <a:pPr algn="l" fontAlgn="ctr"/>
                      <a:r>
                        <a:rPr lang="sk-SK" sz="12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charset="0"/>
                        </a:rPr>
                        <a:t> </a:t>
                      </a:r>
                    </a:p>
                  </a:txBody>
                  <a:tcPr marL="10828" marR="10828" marT="108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sk-SK" sz="12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charset="0"/>
                        </a:rPr>
                        <a:t> </a:t>
                      </a:r>
                    </a:p>
                  </a:txBody>
                  <a:tcPr marL="10828" marR="10828" marT="108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i="0" u="none" strike="noStrike">
                          <a:solidFill>
                            <a:srgbClr val="222222"/>
                          </a:solidFill>
                          <a:effectLst/>
                          <a:latin typeface="Times New Roman" charset="0"/>
                        </a:rPr>
                        <a:t>Subodh Jain</a:t>
                      </a:r>
                    </a:p>
                  </a:txBody>
                  <a:tcPr marL="10828" marR="10828" marT="108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s-IS" sz="1200" b="1" i="0" u="none" strike="noStrike">
                          <a:solidFill>
                            <a:srgbClr val="222222"/>
                          </a:solidFill>
                          <a:effectLst/>
                          <a:latin typeface="Times New Roman" charset="0"/>
                        </a:rPr>
                        <a:t>16ME10062</a:t>
                      </a:r>
                    </a:p>
                  </a:txBody>
                  <a:tcPr marL="10828" marR="10828" marT="108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9765">
                <a:tc>
                  <a:txBody>
                    <a:bodyPr/>
                    <a:lstStyle/>
                    <a:p>
                      <a:pPr algn="l" fontAlgn="ctr"/>
                      <a:r>
                        <a:rPr lang="sk-SK" sz="12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charset="0"/>
                        </a:rPr>
                        <a:t> </a:t>
                      </a:r>
                    </a:p>
                  </a:txBody>
                  <a:tcPr marL="10828" marR="10828" marT="108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sk-SK" sz="12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charset="0"/>
                        </a:rPr>
                        <a:t> </a:t>
                      </a:r>
                    </a:p>
                  </a:txBody>
                  <a:tcPr marL="10828" marR="10828" marT="108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sk-SK" sz="12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charset="0"/>
                        </a:rPr>
                        <a:t> </a:t>
                      </a:r>
                    </a:p>
                  </a:txBody>
                  <a:tcPr marL="10828" marR="10828" marT="108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sk-SK" sz="12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charset="0"/>
                        </a:rPr>
                        <a:t> </a:t>
                      </a:r>
                    </a:p>
                  </a:txBody>
                  <a:tcPr marL="10828" marR="10828" marT="108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9765">
                <a:tc>
                  <a:txBody>
                    <a:bodyPr/>
                    <a:lstStyle/>
                    <a:p>
                      <a:pPr algn="l" fontAlgn="ctr"/>
                      <a:r>
                        <a:rPr lang="is-IS" sz="12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charset="0"/>
                        </a:rPr>
                        <a:t>2</a:t>
                      </a:r>
                    </a:p>
                  </a:txBody>
                  <a:tcPr marL="10828" marR="10828" marT="108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charset="0"/>
                        </a:rPr>
                        <a:t>Materials Damage in Nuclear Power Plant (Topic 6)</a:t>
                      </a:r>
                    </a:p>
                  </a:txBody>
                  <a:tcPr marL="10828" marR="10828" marT="108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i="0" u="none" strike="noStrike">
                          <a:solidFill>
                            <a:srgbClr val="222222"/>
                          </a:solidFill>
                          <a:effectLst/>
                          <a:latin typeface="Times New Roman" charset="0"/>
                        </a:rPr>
                        <a:t>Ritvik Pandey</a:t>
                      </a:r>
                    </a:p>
                  </a:txBody>
                  <a:tcPr marL="10828" marR="10828" marT="108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s-IS" sz="1200" b="1" i="0" u="none" strike="noStrike">
                          <a:solidFill>
                            <a:srgbClr val="222222"/>
                          </a:solidFill>
                          <a:effectLst/>
                          <a:latin typeface="Times New Roman" charset="0"/>
                        </a:rPr>
                        <a:t>16me30032</a:t>
                      </a:r>
                    </a:p>
                  </a:txBody>
                  <a:tcPr marL="10828" marR="10828" marT="108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9765">
                <a:tc>
                  <a:txBody>
                    <a:bodyPr/>
                    <a:lstStyle/>
                    <a:p>
                      <a:pPr algn="l" fontAlgn="ctr"/>
                      <a:r>
                        <a:rPr lang="sk-SK" sz="12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charset="0"/>
                        </a:rPr>
                        <a:t> </a:t>
                      </a:r>
                    </a:p>
                  </a:txBody>
                  <a:tcPr marL="10828" marR="10828" marT="108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sk-SK" sz="12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charset="0"/>
                        </a:rPr>
                        <a:t> </a:t>
                      </a:r>
                    </a:p>
                  </a:txBody>
                  <a:tcPr marL="10828" marR="10828" marT="108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i="0" u="none" strike="noStrike">
                          <a:solidFill>
                            <a:srgbClr val="222222"/>
                          </a:solidFill>
                          <a:effectLst/>
                          <a:latin typeface="Times New Roman" charset="0"/>
                        </a:rPr>
                        <a:t>Ashwin Nehete</a:t>
                      </a:r>
                    </a:p>
                  </a:txBody>
                  <a:tcPr marL="10828" marR="10828" marT="108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s-IS" sz="1200" b="1" i="0" u="none" strike="noStrike">
                          <a:solidFill>
                            <a:srgbClr val="222222"/>
                          </a:solidFill>
                          <a:effectLst/>
                          <a:latin typeface="Times New Roman" charset="0"/>
                        </a:rPr>
                        <a:t>16mf10035</a:t>
                      </a:r>
                    </a:p>
                  </a:txBody>
                  <a:tcPr marL="10828" marR="10828" marT="108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9765">
                <a:tc>
                  <a:txBody>
                    <a:bodyPr/>
                    <a:lstStyle/>
                    <a:p>
                      <a:pPr algn="l" fontAlgn="ctr"/>
                      <a:r>
                        <a:rPr lang="sk-SK" sz="12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charset="0"/>
                        </a:rPr>
                        <a:t> </a:t>
                      </a:r>
                    </a:p>
                  </a:txBody>
                  <a:tcPr marL="10828" marR="10828" marT="108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sk-SK" sz="12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charset="0"/>
                        </a:rPr>
                        <a:t> </a:t>
                      </a:r>
                    </a:p>
                  </a:txBody>
                  <a:tcPr marL="10828" marR="10828" marT="108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i="0" u="none" strike="noStrike">
                          <a:solidFill>
                            <a:srgbClr val="222222"/>
                          </a:solidFill>
                          <a:effectLst/>
                          <a:latin typeface="Times New Roman" charset="0"/>
                        </a:rPr>
                        <a:t>Koumudi Mantha</a:t>
                      </a:r>
                    </a:p>
                  </a:txBody>
                  <a:tcPr marL="10828" marR="10828" marT="108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s-IS" sz="1200" b="1" i="0" u="none" strike="noStrike">
                          <a:solidFill>
                            <a:srgbClr val="222222"/>
                          </a:solidFill>
                          <a:effectLst/>
                          <a:latin typeface="Times New Roman" charset="0"/>
                        </a:rPr>
                        <a:t>16me3fp07</a:t>
                      </a:r>
                    </a:p>
                  </a:txBody>
                  <a:tcPr marL="10828" marR="10828" marT="108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9765">
                <a:tc>
                  <a:txBody>
                    <a:bodyPr/>
                    <a:lstStyle/>
                    <a:p>
                      <a:pPr algn="l" fontAlgn="ctr"/>
                      <a:r>
                        <a:rPr lang="sk-SK" sz="12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charset="0"/>
                        </a:rPr>
                        <a:t> </a:t>
                      </a:r>
                    </a:p>
                  </a:txBody>
                  <a:tcPr marL="10828" marR="10828" marT="108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sk-SK" sz="12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charset="0"/>
                        </a:rPr>
                        <a:t> </a:t>
                      </a:r>
                    </a:p>
                  </a:txBody>
                  <a:tcPr marL="10828" marR="10828" marT="108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sk-SK" sz="1200" b="1" i="0" u="none" strike="noStrike">
                          <a:solidFill>
                            <a:srgbClr val="222222"/>
                          </a:solidFill>
                          <a:effectLst/>
                          <a:latin typeface="Times New Roman" charset="0"/>
                        </a:rPr>
                        <a:t> </a:t>
                      </a:r>
                    </a:p>
                  </a:txBody>
                  <a:tcPr marL="10828" marR="10828" marT="108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sk-SK" sz="1200" b="1" i="0" u="none" strike="noStrike">
                          <a:solidFill>
                            <a:srgbClr val="222222"/>
                          </a:solidFill>
                          <a:effectLst/>
                          <a:latin typeface="Times New Roman" charset="0"/>
                        </a:rPr>
                        <a:t> </a:t>
                      </a:r>
                    </a:p>
                  </a:txBody>
                  <a:tcPr marL="10828" marR="10828" marT="108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976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charset="0"/>
                        </a:rPr>
                        <a:t>3</a:t>
                      </a:r>
                    </a:p>
                  </a:txBody>
                  <a:tcPr marL="10828" marR="10828" marT="108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charset="0"/>
                        </a:rPr>
                        <a:t>Ti Alloy for aerospace application (Topic 1)</a:t>
                      </a:r>
                    </a:p>
                  </a:txBody>
                  <a:tcPr marL="10828" marR="10828" marT="108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i="0" u="none" strike="noStrike">
                          <a:solidFill>
                            <a:srgbClr val="222222"/>
                          </a:solidFill>
                          <a:effectLst/>
                          <a:latin typeface="Times New Roman" charset="0"/>
                        </a:rPr>
                        <a:t>Neelanjan Akuli</a:t>
                      </a:r>
                    </a:p>
                  </a:txBody>
                  <a:tcPr marL="10828" marR="10828" marT="108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s-IS" sz="1200" b="1" i="0" u="none" strike="noStrike">
                          <a:solidFill>
                            <a:srgbClr val="222222"/>
                          </a:solidFill>
                          <a:effectLst/>
                          <a:latin typeface="Times New Roman" charset="0"/>
                        </a:rPr>
                        <a:t>16ME30049</a:t>
                      </a:r>
                    </a:p>
                  </a:txBody>
                  <a:tcPr marL="10828" marR="10828" marT="108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9765">
                <a:tc>
                  <a:txBody>
                    <a:bodyPr/>
                    <a:lstStyle/>
                    <a:p>
                      <a:pPr algn="l" fontAlgn="ctr"/>
                      <a:r>
                        <a:rPr lang="sk-SK" sz="12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charset="0"/>
                        </a:rPr>
                        <a:t> </a:t>
                      </a:r>
                    </a:p>
                  </a:txBody>
                  <a:tcPr marL="10828" marR="10828" marT="108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sk-SK" sz="12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charset="0"/>
                        </a:rPr>
                        <a:t> </a:t>
                      </a:r>
                    </a:p>
                  </a:txBody>
                  <a:tcPr marL="10828" marR="10828" marT="108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i="0" u="none" strike="noStrike">
                          <a:solidFill>
                            <a:srgbClr val="222222"/>
                          </a:solidFill>
                          <a:effectLst/>
                          <a:latin typeface="Times New Roman" charset="0"/>
                        </a:rPr>
                        <a:t>Anjali Rao</a:t>
                      </a:r>
                    </a:p>
                  </a:txBody>
                  <a:tcPr marL="10828" marR="10828" marT="108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s-IS" sz="1200" b="1" i="0" u="none" strike="noStrike">
                          <a:solidFill>
                            <a:srgbClr val="222222"/>
                          </a:solidFill>
                          <a:effectLst/>
                          <a:latin typeface="Times New Roman" charset="0"/>
                        </a:rPr>
                        <a:t>16MF3IM04</a:t>
                      </a:r>
                    </a:p>
                  </a:txBody>
                  <a:tcPr marL="10828" marR="10828" marT="108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9765">
                <a:tc>
                  <a:txBody>
                    <a:bodyPr/>
                    <a:lstStyle/>
                    <a:p>
                      <a:pPr algn="l" fontAlgn="ctr"/>
                      <a:r>
                        <a:rPr lang="sk-SK" sz="12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charset="0"/>
                        </a:rPr>
                        <a:t> </a:t>
                      </a:r>
                    </a:p>
                  </a:txBody>
                  <a:tcPr marL="10828" marR="10828" marT="108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sk-SK" sz="12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charset="0"/>
                        </a:rPr>
                        <a:t> </a:t>
                      </a:r>
                    </a:p>
                  </a:txBody>
                  <a:tcPr marL="10828" marR="10828" marT="108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i="0" u="none" strike="noStrike">
                          <a:solidFill>
                            <a:srgbClr val="222222"/>
                          </a:solidFill>
                          <a:effectLst/>
                          <a:latin typeface="Times New Roman" charset="0"/>
                        </a:rPr>
                        <a:t>R Amartya</a:t>
                      </a:r>
                    </a:p>
                  </a:txBody>
                  <a:tcPr marL="10828" marR="10828" marT="108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s-IS" sz="1200" b="1" i="0" u="none" strike="noStrike">
                          <a:solidFill>
                            <a:srgbClr val="222222"/>
                          </a:solidFill>
                          <a:effectLst/>
                          <a:latin typeface="Times New Roman" charset="0"/>
                        </a:rPr>
                        <a:t>16MF10034</a:t>
                      </a:r>
                    </a:p>
                  </a:txBody>
                  <a:tcPr marL="10828" marR="10828" marT="108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9765">
                <a:tc>
                  <a:txBody>
                    <a:bodyPr/>
                    <a:lstStyle/>
                    <a:p>
                      <a:pPr algn="l" fontAlgn="ctr"/>
                      <a:r>
                        <a:rPr lang="sk-SK" sz="12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charset="0"/>
                        </a:rPr>
                        <a:t> </a:t>
                      </a:r>
                    </a:p>
                  </a:txBody>
                  <a:tcPr marL="10828" marR="10828" marT="108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sk-SK" sz="12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charset="0"/>
                        </a:rPr>
                        <a:t> </a:t>
                      </a:r>
                    </a:p>
                  </a:txBody>
                  <a:tcPr marL="10828" marR="10828" marT="108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sk-SK" sz="12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charset="0"/>
                        </a:rPr>
                        <a:t> </a:t>
                      </a:r>
                    </a:p>
                  </a:txBody>
                  <a:tcPr marL="10828" marR="10828" marT="108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sk-SK" sz="12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charset="0"/>
                        </a:rPr>
                        <a:t> </a:t>
                      </a:r>
                    </a:p>
                  </a:txBody>
                  <a:tcPr marL="10828" marR="10828" marT="108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976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charset="0"/>
                        </a:rPr>
                        <a:t>4</a:t>
                      </a:r>
                    </a:p>
                  </a:txBody>
                  <a:tcPr marL="10828" marR="10828" marT="108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charset="0"/>
                        </a:rPr>
                        <a:t>Ti alloy for biomaterial application (Topic 2)</a:t>
                      </a:r>
                    </a:p>
                  </a:txBody>
                  <a:tcPr marL="10828" marR="10828" marT="108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i="0" u="none" strike="noStrike">
                          <a:solidFill>
                            <a:srgbClr val="222222"/>
                          </a:solidFill>
                          <a:effectLst/>
                          <a:latin typeface="Times New Roman" charset="0"/>
                        </a:rPr>
                        <a:t>PRAJWAL</a:t>
                      </a:r>
                    </a:p>
                  </a:txBody>
                  <a:tcPr marL="10828" marR="10828" marT="108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s-IS" sz="1200" b="1" i="0" u="none" strike="noStrike">
                          <a:solidFill>
                            <a:srgbClr val="222222"/>
                          </a:solidFill>
                          <a:effectLst/>
                          <a:latin typeface="Times New Roman" charset="0"/>
                        </a:rPr>
                        <a:t>16ME30050</a:t>
                      </a:r>
                    </a:p>
                  </a:txBody>
                  <a:tcPr marL="10828" marR="10828" marT="108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9765">
                <a:tc>
                  <a:txBody>
                    <a:bodyPr/>
                    <a:lstStyle/>
                    <a:p>
                      <a:pPr algn="l" fontAlgn="ctr"/>
                      <a:r>
                        <a:rPr lang="sk-SK" sz="12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charset="0"/>
                        </a:rPr>
                        <a:t> </a:t>
                      </a:r>
                    </a:p>
                  </a:txBody>
                  <a:tcPr marL="10828" marR="10828" marT="108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sk-SK" sz="12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charset="0"/>
                        </a:rPr>
                        <a:t> </a:t>
                      </a:r>
                    </a:p>
                  </a:txBody>
                  <a:tcPr marL="10828" marR="10828" marT="108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i="0" u="none" strike="noStrike">
                          <a:solidFill>
                            <a:srgbClr val="222222"/>
                          </a:solidFill>
                          <a:effectLst/>
                          <a:latin typeface="Times New Roman" charset="0"/>
                        </a:rPr>
                        <a:t>Siddhartha kapuria</a:t>
                      </a:r>
                    </a:p>
                  </a:txBody>
                  <a:tcPr marL="10828" marR="10828" marT="108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s-IS" sz="1200" b="1" i="0" u="none" strike="noStrike">
                          <a:solidFill>
                            <a:srgbClr val="222222"/>
                          </a:solidFill>
                          <a:effectLst/>
                          <a:latin typeface="Times New Roman" charset="0"/>
                        </a:rPr>
                        <a:t>16ME30052</a:t>
                      </a:r>
                    </a:p>
                  </a:txBody>
                  <a:tcPr marL="10828" marR="10828" marT="108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9765">
                <a:tc>
                  <a:txBody>
                    <a:bodyPr/>
                    <a:lstStyle/>
                    <a:p>
                      <a:pPr algn="l" fontAlgn="ctr"/>
                      <a:r>
                        <a:rPr lang="sk-SK" sz="12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charset="0"/>
                        </a:rPr>
                        <a:t> </a:t>
                      </a:r>
                    </a:p>
                  </a:txBody>
                  <a:tcPr marL="10828" marR="10828" marT="108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sk-SK" sz="12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charset="0"/>
                        </a:rPr>
                        <a:t> </a:t>
                      </a:r>
                    </a:p>
                  </a:txBody>
                  <a:tcPr marL="10828" marR="10828" marT="108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i="0" u="none" strike="noStrike">
                          <a:solidFill>
                            <a:srgbClr val="222222"/>
                          </a:solidFill>
                          <a:effectLst/>
                          <a:latin typeface="Times New Roman" charset="0"/>
                        </a:rPr>
                        <a:t>Akshay Jain</a:t>
                      </a:r>
                    </a:p>
                  </a:txBody>
                  <a:tcPr marL="10828" marR="10828" marT="108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i-FI" sz="1200" b="1" i="0" u="none" strike="noStrike">
                          <a:solidFill>
                            <a:srgbClr val="222222"/>
                          </a:solidFill>
                          <a:effectLst/>
                          <a:latin typeface="Times New Roman" charset="0"/>
                        </a:rPr>
                        <a:t>16MF3IM02</a:t>
                      </a:r>
                    </a:p>
                  </a:txBody>
                  <a:tcPr marL="10828" marR="10828" marT="108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9765">
                <a:tc>
                  <a:txBody>
                    <a:bodyPr/>
                    <a:lstStyle/>
                    <a:p>
                      <a:pPr algn="l" fontAlgn="ctr"/>
                      <a:r>
                        <a:rPr lang="sk-SK" sz="12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charset="0"/>
                        </a:rPr>
                        <a:t> </a:t>
                      </a:r>
                    </a:p>
                  </a:txBody>
                  <a:tcPr marL="10828" marR="10828" marT="108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sk-SK" sz="12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charset="0"/>
                        </a:rPr>
                        <a:t> </a:t>
                      </a:r>
                    </a:p>
                  </a:txBody>
                  <a:tcPr marL="10828" marR="10828" marT="108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sk-SK" sz="12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charset="0"/>
                        </a:rPr>
                        <a:t> </a:t>
                      </a:r>
                    </a:p>
                  </a:txBody>
                  <a:tcPr marL="10828" marR="10828" marT="108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sk-SK" sz="12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charset="0"/>
                        </a:rPr>
                        <a:t> </a:t>
                      </a:r>
                    </a:p>
                  </a:txBody>
                  <a:tcPr marL="10828" marR="10828" marT="108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976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charset="0"/>
                        </a:rPr>
                        <a:t>5</a:t>
                      </a:r>
                    </a:p>
                  </a:txBody>
                  <a:tcPr marL="10828" marR="10828" marT="108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charset="0"/>
                        </a:rPr>
                        <a:t>Ni based superalloy for gas turbine application (Topic 3)</a:t>
                      </a:r>
                    </a:p>
                  </a:txBody>
                  <a:tcPr marL="10828" marR="10828" marT="108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i="0" u="none" strike="noStrike">
                          <a:solidFill>
                            <a:srgbClr val="222222"/>
                          </a:solidFill>
                          <a:effectLst/>
                          <a:latin typeface="Times New Roman" charset="0"/>
                        </a:rPr>
                        <a:t>Sangam</a:t>
                      </a:r>
                    </a:p>
                  </a:txBody>
                  <a:tcPr marL="10828" marR="10828" marT="108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s-IS" sz="1200" b="1" i="0" u="none" strike="noStrike">
                          <a:solidFill>
                            <a:srgbClr val="222222"/>
                          </a:solidFill>
                          <a:effectLst/>
                          <a:latin typeface="Times New Roman" charset="0"/>
                        </a:rPr>
                        <a:t>16MF10023</a:t>
                      </a:r>
                    </a:p>
                  </a:txBody>
                  <a:tcPr marL="10828" marR="10828" marT="108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9765">
                <a:tc>
                  <a:txBody>
                    <a:bodyPr/>
                    <a:lstStyle/>
                    <a:p>
                      <a:pPr algn="l" fontAlgn="ctr"/>
                      <a:r>
                        <a:rPr lang="sk-SK" sz="12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charset="0"/>
                        </a:rPr>
                        <a:t> </a:t>
                      </a:r>
                    </a:p>
                  </a:txBody>
                  <a:tcPr marL="10828" marR="10828" marT="108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sk-SK" sz="12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charset="0"/>
                        </a:rPr>
                        <a:t> </a:t>
                      </a:r>
                    </a:p>
                  </a:txBody>
                  <a:tcPr marL="10828" marR="10828" marT="108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i="0" u="none" strike="noStrike">
                          <a:solidFill>
                            <a:srgbClr val="222222"/>
                          </a:solidFill>
                          <a:effectLst/>
                          <a:latin typeface="Times New Roman" charset="0"/>
                        </a:rPr>
                        <a:t>Amit Pandey</a:t>
                      </a:r>
                    </a:p>
                  </a:txBody>
                  <a:tcPr marL="10828" marR="10828" marT="108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s-IS" sz="1200" b="1" i="0" u="none" strike="noStrike">
                          <a:solidFill>
                            <a:srgbClr val="222222"/>
                          </a:solidFill>
                          <a:effectLst/>
                          <a:latin typeface="Times New Roman" charset="0"/>
                        </a:rPr>
                        <a:t>16ME10072</a:t>
                      </a:r>
                    </a:p>
                  </a:txBody>
                  <a:tcPr marL="10828" marR="10828" marT="108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9765">
                <a:tc>
                  <a:txBody>
                    <a:bodyPr/>
                    <a:lstStyle/>
                    <a:p>
                      <a:pPr algn="l" fontAlgn="ctr"/>
                      <a:r>
                        <a:rPr lang="sk-SK" sz="12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charset="0"/>
                        </a:rPr>
                        <a:t> </a:t>
                      </a:r>
                    </a:p>
                  </a:txBody>
                  <a:tcPr marL="10828" marR="10828" marT="108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sk-SK" sz="12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charset="0"/>
                        </a:rPr>
                        <a:t> </a:t>
                      </a:r>
                    </a:p>
                  </a:txBody>
                  <a:tcPr marL="10828" marR="10828" marT="108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i="0" u="none" strike="noStrike">
                          <a:solidFill>
                            <a:srgbClr val="222222"/>
                          </a:solidFill>
                          <a:effectLst/>
                          <a:latin typeface="Times New Roman" charset="0"/>
                        </a:rPr>
                        <a:t>Shashwat Dixit</a:t>
                      </a:r>
                    </a:p>
                  </a:txBody>
                  <a:tcPr marL="10828" marR="10828" marT="108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s-IS" sz="1200" b="1" i="0" u="none" strike="noStrike">
                          <a:solidFill>
                            <a:srgbClr val="222222"/>
                          </a:solidFill>
                          <a:effectLst/>
                          <a:latin typeface="Times New Roman" charset="0"/>
                        </a:rPr>
                        <a:t>16MF10032</a:t>
                      </a:r>
                    </a:p>
                  </a:txBody>
                  <a:tcPr marL="10828" marR="10828" marT="108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9765">
                <a:tc>
                  <a:txBody>
                    <a:bodyPr/>
                    <a:lstStyle/>
                    <a:p>
                      <a:pPr algn="l" fontAlgn="ctr"/>
                      <a:r>
                        <a:rPr lang="sk-SK" sz="12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charset="0"/>
                        </a:rPr>
                        <a:t> </a:t>
                      </a:r>
                    </a:p>
                  </a:txBody>
                  <a:tcPr marL="10828" marR="10828" marT="108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sk-SK" sz="12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charset="0"/>
                        </a:rPr>
                        <a:t> </a:t>
                      </a:r>
                    </a:p>
                  </a:txBody>
                  <a:tcPr marL="10828" marR="10828" marT="108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sk-SK" sz="12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charset="0"/>
                        </a:rPr>
                        <a:t> </a:t>
                      </a:r>
                    </a:p>
                  </a:txBody>
                  <a:tcPr marL="10828" marR="10828" marT="108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sk-SK" sz="12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charset="0"/>
                        </a:rPr>
                        <a:t> </a:t>
                      </a:r>
                    </a:p>
                  </a:txBody>
                  <a:tcPr marL="10828" marR="10828" marT="108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152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charset="0"/>
                        </a:rPr>
                        <a:t>6</a:t>
                      </a:r>
                    </a:p>
                  </a:txBody>
                  <a:tcPr marL="10828" marR="10828" marT="108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charset="0"/>
                        </a:rPr>
                        <a:t>Metal Foams – Their Properties and Applications (Topic 5)</a:t>
                      </a:r>
                    </a:p>
                  </a:txBody>
                  <a:tcPr marL="10828" marR="10828" marT="108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i="0" u="none" strike="noStrike">
                          <a:solidFill>
                            <a:srgbClr val="222222"/>
                          </a:solidFill>
                          <a:effectLst/>
                          <a:latin typeface="Times New Roman" charset="0"/>
                        </a:rPr>
                        <a:t>Debmalya Roy</a:t>
                      </a:r>
                    </a:p>
                  </a:txBody>
                  <a:tcPr marL="10828" marR="10828" marT="108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s-IS" sz="1200" b="1" i="0" u="none" strike="noStrike">
                          <a:solidFill>
                            <a:srgbClr val="222222"/>
                          </a:solidFill>
                          <a:effectLst/>
                          <a:latin typeface="Times New Roman" charset="0"/>
                        </a:rPr>
                        <a:t>16ME10018</a:t>
                      </a:r>
                    </a:p>
                  </a:txBody>
                  <a:tcPr marL="10828" marR="10828" marT="108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9765">
                <a:tc>
                  <a:txBody>
                    <a:bodyPr/>
                    <a:lstStyle/>
                    <a:p>
                      <a:pPr algn="l" fontAlgn="ctr"/>
                      <a:r>
                        <a:rPr lang="sk-SK" sz="12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charset="0"/>
                        </a:rPr>
                        <a:t> </a:t>
                      </a:r>
                    </a:p>
                  </a:txBody>
                  <a:tcPr marL="10828" marR="10828" marT="108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sk-SK" sz="12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charset="0"/>
                        </a:rPr>
                        <a:t> </a:t>
                      </a:r>
                    </a:p>
                  </a:txBody>
                  <a:tcPr marL="10828" marR="10828" marT="108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i="0" u="none" strike="noStrike">
                          <a:solidFill>
                            <a:srgbClr val="222222"/>
                          </a:solidFill>
                          <a:effectLst/>
                          <a:latin typeface="Times New Roman" charset="0"/>
                        </a:rPr>
                        <a:t>Debapriya De</a:t>
                      </a:r>
                    </a:p>
                  </a:txBody>
                  <a:tcPr marL="10828" marR="10828" marT="108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s-IS" sz="1200" b="1" i="0" u="none" strike="noStrike">
                          <a:solidFill>
                            <a:srgbClr val="222222"/>
                          </a:solidFill>
                          <a:effectLst/>
                          <a:latin typeface="Times New Roman" charset="0"/>
                        </a:rPr>
                        <a:t>16ME10017</a:t>
                      </a:r>
                    </a:p>
                  </a:txBody>
                  <a:tcPr marL="10828" marR="10828" marT="108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9765">
                <a:tc>
                  <a:txBody>
                    <a:bodyPr/>
                    <a:lstStyle/>
                    <a:p>
                      <a:pPr algn="l" fontAlgn="ctr"/>
                      <a:r>
                        <a:rPr lang="sk-SK" sz="12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charset="0"/>
                        </a:rPr>
                        <a:t> </a:t>
                      </a:r>
                    </a:p>
                  </a:txBody>
                  <a:tcPr marL="10828" marR="10828" marT="108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sk-SK" sz="12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charset="0"/>
                        </a:rPr>
                        <a:t> </a:t>
                      </a:r>
                    </a:p>
                  </a:txBody>
                  <a:tcPr marL="10828" marR="10828" marT="108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i="0" u="none" strike="noStrike">
                          <a:solidFill>
                            <a:srgbClr val="222222"/>
                          </a:solidFill>
                          <a:effectLst/>
                          <a:latin typeface="Times New Roman" charset="0"/>
                        </a:rPr>
                        <a:t>Jyotirmay Sahoo</a:t>
                      </a:r>
                    </a:p>
                  </a:txBody>
                  <a:tcPr marL="10828" marR="10828" marT="108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s-IS" sz="1200" b="1" i="0" u="none" strike="noStrike" dirty="0">
                          <a:solidFill>
                            <a:srgbClr val="222222"/>
                          </a:solidFill>
                          <a:effectLst/>
                          <a:latin typeface="Times New Roman" charset="0"/>
                        </a:rPr>
                        <a:t>16ME10030</a:t>
                      </a:r>
                    </a:p>
                  </a:txBody>
                  <a:tcPr marL="10828" marR="10828" marT="108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5130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7" name="Title 1"/>
          <p:cNvSpPr>
            <a:spLocks noGrp="1"/>
          </p:cNvSpPr>
          <p:nvPr>
            <p:ph type="title"/>
          </p:nvPr>
        </p:nvSpPr>
        <p:spPr>
          <a:xfrm>
            <a:off x="395288" y="0"/>
            <a:ext cx="8229600" cy="633413"/>
          </a:xfrm>
        </p:spPr>
        <p:txBody>
          <a:bodyPr/>
          <a:lstStyle/>
          <a:p>
            <a:r>
              <a:rPr lang="en-US" altLang="en-US"/>
              <a:t>Clarification of the terms</a:t>
            </a:r>
            <a:endParaRPr lang="en-IN" altLang="en-US"/>
          </a:p>
        </p:txBody>
      </p:sp>
      <p:sp>
        <p:nvSpPr>
          <p:cNvPr id="80898" name="TextBox 3"/>
          <p:cNvSpPr txBox="1">
            <a:spLocks noChangeArrowheads="1"/>
          </p:cNvSpPr>
          <p:nvPr/>
        </p:nvSpPr>
        <p:spPr bwMode="auto">
          <a:xfrm>
            <a:off x="179388" y="765175"/>
            <a:ext cx="8964612" cy="5878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 b="1" u="sng" dirty="0">
                <a:solidFill>
                  <a:srgbClr val="FF0000"/>
                </a:solidFill>
                <a:latin typeface="Arial" charset="0"/>
              </a:rPr>
              <a:t>Processing:</a:t>
            </a:r>
            <a:endParaRPr lang="en-US" altLang="en-US" sz="2800" dirty="0">
              <a:latin typeface="Arial" charset="0"/>
            </a:endParaRPr>
          </a:p>
          <a:p>
            <a:pPr eaLnBrk="1" hangingPunct="1">
              <a:spcBef>
                <a:spcPct val="0"/>
              </a:spcBef>
            </a:pPr>
            <a:r>
              <a:rPr lang="en-US" altLang="en-US" sz="2400" dirty="0">
                <a:solidFill>
                  <a:srgbClr val="00B050"/>
                </a:solidFill>
                <a:latin typeface="Arial" charset="0"/>
              </a:rPr>
              <a:t>Casting route</a:t>
            </a:r>
            <a:r>
              <a:rPr lang="en-US" altLang="en-US" sz="2400" dirty="0">
                <a:latin typeface="Arial" charset="0"/>
              </a:rPr>
              <a:t>, </a:t>
            </a:r>
            <a:r>
              <a:rPr lang="en-US" altLang="en-US" sz="2400" dirty="0">
                <a:solidFill>
                  <a:srgbClr val="0000FF"/>
                </a:solidFill>
                <a:latin typeface="Arial" charset="0"/>
              </a:rPr>
              <a:t>Powder metallurgy route, </a:t>
            </a:r>
            <a:r>
              <a:rPr lang="en-US" altLang="en-US" sz="2400" dirty="0">
                <a:solidFill>
                  <a:srgbClr val="FF0000"/>
                </a:solidFill>
                <a:latin typeface="Arial" charset="0"/>
              </a:rPr>
              <a:t>Sintering</a:t>
            </a:r>
            <a:r>
              <a:rPr lang="en-US" altLang="en-US" sz="2400" dirty="0">
                <a:solidFill>
                  <a:srgbClr val="0000FF"/>
                </a:solidFill>
                <a:latin typeface="Arial" charset="0"/>
              </a:rPr>
              <a:t>, </a:t>
            </a:r>
            <a:r>
              <a:rPr lang="en-US" altLang="en-US" sz="2400" dirty="0">
                <a:solidFill>
                  <a:srgbClr val="FF9900"/>
                </a:solidFill>
                <a:latin typeface="Arial" charset="0"/>
              </a:rPr>
              <a:t>Doping</a:t>
            </a:r>
            <a:r>
              <a:rPr lang="en-US" altLang="en-US" sz="2400" dirty="0">
                <a:solidFill>
                  <a:srgbClr val="0000FF"/>
                </a:solidFill>
                <a:latin typeface="Arial" charset="0"/>
              </a:rPr>
              <a:t>, </a:t>
            </a:r>
            <a:r>
              <a:rPr lang="en-US" altLang="en-US" sz="2400" dirty="0">
                <a:solidFill>
                  <a:srgbClr val="00CC00"/>
                </a:solidFill>
                <a:latin typeface="Arial" charset="0"/>
              </a:rPr>
              <a:t>Vapor deposition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US" sz="2400" dirty="0">
                <a:solidFill>
                  <a:srgbClr val="993366"/>
                </a:solidFill>
                <a:latin typeface="Arial" charset="0"/>
              </a:rPr>
              <a:t>Thermal &amp; </a:t>
            </a:r>
            <a:r>
              <a:rPr lang="en-US" altLang="en-US" sz="2400" dirty="0">
                <a:solidFill>
                  <a:srgbClr val="FF3399"/>
                </a:solidFill>
                <a:latin typeface="Arial" charset="0"/>
              </a:rPr>
              <a:t>Thermo-mechanical treatment (Forming): Forging, Rolling, Extrusion</a:t>
            </a:r>
            <a:r>
              <a:rPr lang="en-US" altLang="en-US" sz="2400" dirty="0">
                <a:latin typeface="Arial" charset="0"/>
              </a:rPr>
              <a:t>, </a:t>
            </a:r>
            <a:r>
              <a:rPr lang="en-US" altLang="en-US" sz="2400" dirty="0">
                <a:solidFill>
                  <a:srgbClr val="9900CC"/>
                </a:solidFill>
                <a:latin typeface="Arial" charset="0"/>
              </a:rPr>
              <a:t>Joining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800" dirty="0">
              <a:latin typeface="Arial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 b="1" u="sng" dirty="0" err="1">
                <a:solidFill>
                  <a:srgbClr val="C00000"/>
                </a:solidFill>
                <a:latin typeface="Arial" charset="0"/>
              </a:rPr>
              <a:t>Structutre</a:t>
            </a:r>
            <a:r>
              <a:rPr lang="en-US" altLang="en-US" sz="2800" b="1" u="sng" dirty="0">
                <a:solidFill>
                  <a:srgbClr val="C00000"/>
                </a:solidFill>
                <a:latin typeface="Arial" charset="0"/>
              </a:rPr>
              <a:t>:</a:t>
            </a:r>
            <a:r>
              <a:rPr lang="en-US" altLang="en-US" sz="2800" dirty="0">
                <a:latin typeface="Arial" charset="0"/>
              </a:rPr>
              <a:t> </a:t>
            </a:r>
            <a:r>
              <a:rPr lang="en-US" altLang="en-US" sz="2600" dirty="0">
                <a:solidFill>
                  <a:srgbClr val="C00000"/>
                </a:solidFill>
                <a:latin typeface="Arial" charset="0"/>
              </a:rPr>
              <a:t>Arrangement of material’s internal components </a:t>
            </a:r>
          </a:p>
          <a:p>
            <a:pPr eaLnBrk="1" hangingPunct="1">
              <a:spcBef>
                <a:spcPct val="0"/>
              </a:spcBef>
            </a:pPr>
            <a:endParaRPr lang="en-US" altLang="en-US" sz="2800" dirty="0">
              <a:latin typeface="Arial" charset="0"/>
            </a:endParaRPr>
          </a:p>
          <a:p>
            <a:pPr eaLnBrk="1" hangingPunct="1">
              <a:spcBef>
                <a:spcPct val="0"/>
              </a:spcBef>
            </a:pPr>
            <a:r>
              <a:rPr lang="en-US" altLang="en-US" sz="2400" dirty="0">
                <a:solidFill>
                  <a:srgbClr val="FF0000"/>
                </a:solidFill>
                <a:latin typeface="Arial" charset="0"/>
              </a:rPr>
              <a:t>Subatomic</a:t>
            </a:r>
            <a:r>
              <a:rPr lang="en-US" altLang="en-US" sz="2400" dirty="0">
                <a:latin typeface="Arial" charset="0"/>
              </a:rPr>
              <a:t>:</a:t>
            </a:r>
          </a:p>
          <a:p>
            <a:pPr eaLnBrk="1" hangingPunct="1">
              <a:spcBef>
                <a:spcPct val="0"/>
              </a:spcBef>
            </a:pPr>
            <a:endParaRPr lang="en-US" altLang="en-US" sz="2400" dirty="0">
              <a:latin typeface="Arial" charset="0"/>
            </a:endParaRPr>
          </a:p>
          <a:p>
            <a:pPr eaLnBrk="1" hangingPunct="1">
              <a:spcBef>
                <a:spcPct val="0"/>
              </a:spcBef>
            </a:pPr>
            <a:r>
              <a:rPr lang="en-US" altLang="en-US" sz="2400" dirty="0" smtClean="0">
                <a:solidFill>
                  <a:srgbClr val="00B050"/>
                </a:solidFill>
                <a:latin typeface="Arial" charset="0"/>
              </a:rPr>
              <a:t>Atomic/ crystal</a:t>
            </a:r>
            <a:endParaRPr lang="en-US" altLang="en-US" sz="2400" dirty="0">
              <a:solidFill>
                <a:srgbClr val="00B050"/>
              </a:solidFill>
              <a:latin typeface="Arial" charset="0"/>
            </a:endParaRPr>
          </a:p>
          <a:p>
            <a:pPr eaLnBrk="1" hangingPunct="1">
              <a:spcBef>
                <a:spcPct val="0"/>
              </a:spcBef>
            </a:pPr>
            <a:endParaRPr lang="en-US" altLang="en-US" sz="2400" dirty="0">
              <a:latin typeface="Arial" charset="0"/>
            </a:endParaRPr>
          </a:p>
          <a:p>
            <a:pPr eaLnBrk="1" hangingPunct="1">
              <a:spcBef>
                <a:spcPct val="0"/>
              </a:spcBef>
            </a:pPr>
            <a:r>
              <a:rPr lang="en-US" altLang="en-US" sz="2400" dirty="0">
                <a:solidFill>
                  <a:srgbClr val="0000FF"/>
                </a:solidFill>
                <a:latin typeface="Arial" charset="0"/>
              </a:rPr>
              <a:t>Microscopic</a:t>
            </a:r>
          </a:p>
          <a:p>
            <a:pPr eaLnBrk="1" hangingPunct="1">
              <a:spcBef>
                <a:spcPct val="0"/>
              </a:spcBef>
            </a:pPr>
            <a:endParaRPr lang="en-US" altLang="en-US" sz="2400" dirty="0">
              <a:latin typeface="Arial" charset="0"/>
            </a:endParaRPr>
          </a:p>
          <a:p>
            <a:pPr eaLnBrk="1" hangingPunct="1">
              <a:spcBef>
                <a:spcPct val="0"/>
              </a:spcBef>
            </a:pPr>
            <a:r>
              <a:rPr lang="en-US" altLang="en-US" sz="2400" dirty="0">
                <a:solidFill>
                  <a:srgbClr val="993366"/>
                </a:solidFill>
                <a:latin typeface="Arial" charset="0"/>
              </a:rPr>
              <a:t>Macroscopic</a:t>
            </a:r>
            <a:endParaRPr lang="en-IN" altLang="en-US" sz="2400" dirty="0">
              <a:solidFill>
                <a:srgbClr val="993366"/>
              </a:solidFill>
              <a:latin typeface="Arial" charset="0"/>
            </a:endParaRPr>
          </a:p>
        </p:txBody>
      </p:sp>
      <p:pic>
        <p:nvPicPr>
          <p:cNvPr id="80902" name="Picture 9" descr="http://www.ndt-ed.org/EducationResources/CommunityCollege/Materials/Graphics/CovalentBonding/Covalent2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4438" y="3716338"/>
            <a:ext cx="1876425" cy="985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0903" name="Slide Number Placeholder 7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6B1A705B-46DB-BE47-A36D-449E43A22617}" type="slidenum">
              <a:rPr lang="en-IN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4</a:t>
            </a:fld>
            <a:endParaRPr lang="en-IN" altLang="en-US" sz="1200">
              <a:solidFill>
                <a:srgbClr val="898989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0005" y="5805265"/>
            <a:ext cx="978596" cy="97018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3166" y="5085184"/>
            <a:ext cx="966787" cy="96678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8371" y="4365104"/>
            <a:ext cx="897517" cy="104415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54" name="Group 106"/>
          <p:cNvGrpSpPr>
            <a:grpSpLocks/>
          </p:cNvGrpSpPr>
          <p:nvPr/>
        </p:nvGrpSpPr>
        <p:grpSpPr bwMode="auto">
          <a:xfrm>
            <a:off x="533400" y="1066800"/>
            <a:ext cx="7764463" cy="5243513"/>
            <a:chOff x="360" y="240"/>
            <a:chExt cx="4891" cy="3303"/>
          </a:xfrm>
        </p:grpSpPr>
        <p:pic>
          <p:nvPicPr>
            <p:cNvPr id="2111" name="Picture 63" descr="cache_242861615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9524" b="16884"/>
            <a:stretch>
              <a:fillRect/>
            </a:stretch>
          </p:blipFill>
          <p:spPr bwMode="auto">
            <a:xfrm>
              <a:off x="1008" y="2448"/>
              <a:ext cx="672" cy="6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075" name="Group 27"/>
            <p:cNvGrpSpPr>
              <a:grpSpLocks/>
            </p:cNvGrpSpPr>
            <p:nvPr/>
          </p:nvGrpSpPr>
          <p:grpSpPr bwMode="auto">
            <a:xfrm>
              <a:off x="864" y="3168"/>
              <a:ext cx="3984" cy="130"/>
              <a:chOff x="864" y="2832"/>
              <a:chExt cx="3072" cy="115"/>
            </a:xfrm>
          </p:grpSpPr>
          <p:sp>
            <p:nvSpPr>
              <p:cNvPr id="2052" name="Line 4"/>
              <p:cNvSpPr>
                <a:spLocks noChangeShapeType="1"/>
              </p:cNvSpPr>
              <p:nvPr/>
            </p:nvSpPr>
            <p:spPr bwMode="auto">
              <a:xfrm>
                <a:off x="3792" y="2832"/>
                <a:ext cx="144" cy="0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round/>
                <a:headEnd/>
                <a:tailEnd type="arrow" w="lg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2060" name="Group 12"/>
              <p:cNvGrpSpPr>
                <a:grpSpLocks/>
              </p:cNvGrpSpPr>
              <p:nvPr/>
            </p:nvGrpSpPr>
            <p:grpSpPr bwMode="auto">
              <a:xfrm>
                <a:off x="1200" y="2832"/>
                <a:ext cx="768" cy="115"/>
                <a:chOff x="1200" y="2832"/>
                <a:chExt cx="768" cy="115"/>
              </a:xfrm>
            </p:grpSpPr>
            <p:sp>
              <p:nvSpPr>
                <p:cNvPr id="2056" name="Line 8"/>
                <p:cNvSpPr>
                  <a:spLocks noChangeShapeType="1"/>
                </p:cNvSpPr>
                <p:nvPr/>
              </p:nvSpPr>
              <p:spPr bwMode="auto">
                <a:xfrm>
                  <a:off x="1200" y="2832"/>
                  <a:ext cx="768" cy="0"/>
                </a:xfrm>
                <a:prstGeom prst="line">
                  <a:avLst/>
                </a:prstGeom>
                <a:noFill/>
                <a:ln w="222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057" name="Line 9"/>
                <p:cNvSpPr>
                  <a:spLocks noChangeShapeType="1"/>
                </p:cNvSpPr>
                <p:nvPr/>
              </p:nvSpPr>
              <p:spPr bwMode="auto">
                <a:xfrm rot="16200000">
                  <a:off x="1148" y="2890"/>
                  <a:ext cx="115" cy="0"/>
                </a:xfrm>
                <a:prstGeom prst="line">
                  <a:avLst/>
                </a:prstGeom>
                <a:noFill/>
                <a:ln w="222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2061" name="Group 13"/>
              <p:cNvGrpSpPr>
                <a:grpSpLocks/>
              </p:cNvGrpSpPr>
              <p:nvPr/>
            </p:nvGrpSpPr>
            <p:grpSpPr bwMode="auto">
              <a:xfrm>
                <a:off x="1968" y="2832"/>
                <a:ext cx="768" cy="115"/>
                <a:chOff x="1200" y="2832"/>
                <a:chExt cx="768" cy="115"/>
              </a:xfrm>
            </p:grpSpPr>
            <p:sp>
              <p:nvSpPr>
                <p:cNvPr id="2062" name="Line 14"/>
                <p:cNvSpPr>
                  <a:spLocks noChangeShapeType="1"/>
                </p:cNvSpPr>
                <p:nvPr/>
              </p:nvSpPr>
              <p:spPr bwMode="auto">
                <a:xfrm>
                  <a:off x="1200" y="2832"/>
                  <a:ext cx="768" cy="0"/>
                </a:xfrm>
                <a:prstGeom prst="line">
                  <a:avLst/>
                </a:prstGeom>
                <a:noFill/>
                <a:ln w="222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063" name="Line 15"/>
                <p:cNvSpPr>
                  <a:spLocks noChangeShapeType="1"/>
                </p:cNvSpPr>
                <p:nvPr/>
              </p:nvSpPr>
              <p:spPr bwMode="auto">
                <a:xfrm rot="16200000">
                  <a:off x="1148" y="2890"/>
                  <a:ext cx="115" cy="0"/>
                </a:xfrm>
                <a:prstGeom prst="line">
                  <a:avLst/>
                </a:prstGeom>
                <a:noFill/>
                <a:ln w="222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2064" name="Group 16"/>
              <p:cNvGrpSpPr>
                <a:grpSpLocks/>
              </p:cNvGrpSpPr>
              <p:nvPr/>
            </p:nvGrpSpPr>
            <p:grpSpPr bwMode="auto">
              <a:xfrm>
                <a:off x="2688" y="2832"/>
                <a:ext cx="768" cy="115"/>
                <a:chOff x="1200" y="2832"/>
                <a:chExt cx="768" cy="115"/>
              </a:xfrm>
            </p:grpSpPr>
            <p:sp>
              <p:nvSpPr>
                <p:cNvPr id="2065" name="Line 17"/>
                <p:cNvSpPr>
                  <a:spLocks noChangeShapeType="1"/>
                </p:cNvSpPr>
                <p:nvPr/>
              </p:nvSpPr>
              <p:spPr bwMode="auto">
                <a:xfrm>
                  <a:off x="1200" y="2832"/>
                  <a:ext cx="768" cy="0"/>
                </a:xfrm>
                <a:prstGeom prst="line">
                  <a:avLst/>
                </a:prstGeom>
                <a:noFill/>
                <a:ln w="222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066" name="Line 18"/>
                <p:cNvSpPr>
                  <a:spLocks noChangeShapeType="1"/>
                </p:cNvSpPr>
                <p:nvPr/>
              </p:nvSpPr>
              <p:spPr bwMode="auto">
                <a:xfrm rot="16200000">
                  <a:off x="1148" y="2890"/>
                  <a:ext cx="115" cy="0"/>
                </a:xfrm>
                <a:prstGeom prst="line">
                  <a:avLst/>
                </a:prstGeom>
                <a:noFill/>
                <a:ln w="222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2074" name="Group 26"/>
              <p:cNvGrpSpPr>
                <a:grpSpLocks/>
              </p:cNvGrpSpPr>
              <p:nvPr/>
            </p:nvGrpSpPr>
            <p:grpSpPr bwMode="auto">
              <a:xfrm>
                <a:off x="3456" y="2832"/>
                <a:ext cx="336" cy="115"/>
                <a:chOff x="3456" y="2832"/>
                <a:chExt cx="336" cy="115"/>
              </a:xfrm>
            </p:grpSpPr>
            <p:sp>
              <p:nvSpPr>
                <p:cNvPr id="2068" name="Line 20"/>
                <p:cNvSpPr>
                  <a:spLocks noChangeShapeType="1"/>
                </p:cNvSpPr>
                <p:nvPr/>
              </p:nvSpPr>
              <p:spPr bwMode="auto">
                <a:xfrm>
                  <a:off x="3456" y="2832"/>
                  <a:ext cx="336" cy="0"/>
                </a:xfrm>
                <a:prstGeom prst="line">
                  <a:avLst/>
                </a:prstGeom>
                <a:noFill/>
                <a:ln w="222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069" name="Line 21"/>
                <p:cNvSpPr>
                  <a:spLocks noChangeShapeType="1"/>
                </p:cNvSpPr>
                <p:nvPr/>
              </p:nvSpPr>
              <p:spPr bwMode="auto">
                <a:xfrm rot="16200000">
                  <a:off x="3404" y="2890"/>
                  <a:ext cx="115" cy="0"/>
                </a:xfrm>
                <a:prstGeom prst="line">
                  <a:avLst/>
                </a:prstGeom>
                <a:noFill/>
                <a:ln w="222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071" name="Line 23"/>
              <p:cNvSpPr>
                <a:spLocks noChangeShapeType="1"/>
              </p:cNvSpPr>
              <p:nvPr/>
            </p:nvSpPr>
            <p:spPr bwMode="auto">
              <a:xfrm>
                <a:off x="864" y="2832"/>
                <a:ext cx="336" cy="0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076" name="Text Box 28"/>
            <p:cNvSpPr txBox="1">
              <a:spLocks noChangeArrowheads="1"/>
            </p:cNvSpPr>
            <p:nvPr/>
          </p:nvSpPr>
          <p:spPr bwMode="auto">
            <a:xfrm>
              <a:off x="1104" y="3290"/>
              <a:ext cx="41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b="1"/>
                <a:t>10</a:t>
              </a:r>
              <a:r>
                <a:rPr lang="en-US" altLang="en-US" b="1" baseline="30000"/>
                <a:t>-15</a:t>
              </a:r>
              <a:endParaRPr lang="en-US" altLang="en-US" b="1"/>
            </a:p>
          </p:txBody>
        </p:sp>
        <p:sp>
          <p:nvSpPr>
            <p:cNvPr id="2077" name="Text Box 29"/>
            <p:cNvSpPr txBox="1">
              <a:spLocks noChangeArrowheads="1"/>
            </p:cNvSpPr>
            <p:nvPr/>
          </p:nvSpPr>
          <p:spPr bwMode="auto">
            <a:xfrm>
              <a:off x="2088" y="3290"/>
              <a:ext cx="361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b="1"/>
                <a:t>10</a:t>
              </a:r>
              <a:r>
                <a:rPr lang="en-US" altLang="en-US" b="1" baseline="30000"/>
                <a:t>-9</a:t>
              </a:r>
              <a:endParaRPr lang="en-US" altLang="en-US" b="1"/>
            </a:p>
          </p:txBody>
        </p:sp>
        <p:sp>
          <p:nvSpPr>
            <p:cNvPr id="2078" name="Text Box 30"/>
            <p:cNvSpPr txBox="1">
              <a:spLocks noChangeArrowheads="1"/>
            </p:cNvSpPr>
            <p:nvPr/>
          </p:nvSpPr>
          <p:spPr bwMode="auto">
            <a:xfrm>
              <a:off x="3047" y="3290"/>
              <a:ext cx="361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b="1"/>
                <a:t>10</a:t>
              </a:r>
              <a:r>
                <a:rPr lang="en-US" altLang="en-US" b="1" baseline="30000"/>
                <a:t>-3</a:t>
              </a:r>
              <a:endParaRPr lang="en-US" altLang="en-US" b="1"/>
            </a:p>
          </p:txBody>
        </p:sp>
        <p:sp>
          <p:nvSpPr>
            <p:cNvPr id="2080" name="Text Box 32"/>
            <p:cNvSpPr txBox="1">
              <a:spLocks noChangeArrowheads="1"/>
            </p:cNvSpPr>
            <p:nvPr/>
          </p:nvSpPr>
          <p:spPr bwMode="auto">
            <a:xfrm>
              <a:off x="4032" y="3312"/>
              <a:ext cx="329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b="1"/>
                <a:t>10</a:t>
              </a:r>
              <a:r>
                <a:rPr lang="en-US" altLang="en-US" b="1" baseline="30000"/>
                <a:t>3</a:t>
              </a:r>
              <a:endParaRPr lang="en-US" altLang="en-US" b="1"/>
            </a:p>
          </p:txBody>
        </p:sp>
        <p:sp>
          <p:nvSpPr>
            <p:cNvPr id="2081" name="Text Box 33"/>
            <p:cNvSpPr txBox="1">
              <a:spLocks noChangeArrowheads="1"/>
            </p:cNvSpPr>
            <p:nvPr/>
          </p:nvSpPr>
          <p:spPr bwMode="auto">
            <a:xfrm>
              <a:off x="4583" y="3235"/>
              <a:ext cx="668" cy="2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b="1"/>
                <a:t>Time (s)</a:t>
              </a:r>
            </a:p>
          </p:txBody>
        </p:sp>
        <p:sp>
          <p:nvSpPr>
            <p:cNvPr id="2104" name="Text Box 56"/>
            <p:cNvSpPr txBox="1">
              <a:spLocks noChangeArrowheads="1"/>
            </p:cNvSpPr>
            <p:nvPr/>
          </p:nvSpPr>
          <p:spPr bwMode="auto">
            <a:xfrm>
              <a:off x="480" y="240"/>
              <a:ext cx="86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b="1"/>
                <a:t>Length (m)</a:t>
              </a:r>
            </a:p>
          </p:txBody>
        </p:sp>
        <p:pic>
          <p:nvPicPr>
            <p:cNvPr id="2121" name="Picture 73" descr="F10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455"/>
            <a:stretch>
              <a:fillRect/>
            </a:stretch>
          </p:blipFill>
          <p:spPr bwMode="auto">
            <a:xfrm>
              <a:off x="3024" y="1200"/>
              <a:ext cx="834" cy="9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19" name="Picture 71" descr="Bfatigue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56" y="1584"/>
              <a:ext cx="1008" cy="8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23" name="Picture 75" descr="Figure-23-Deformed-shape-of-specimen-SP5d-under-cyclic-bending-conditions-obtained-from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1239"/>
            <a:stretch>
              <a:fillRect/>
            </a:stretch>
          </p:blipFill>
          <p:spPr bwMode="auto">
            <a:xfrm>
              <a:off x="3648" y="960"/>
              <a:ext cx="1008" cy="2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124" name="Group 76"/>
            <p:cNvGrpSpPr>
              <a:grpSpLocks/>
            </p:cNvGrpSpPr>
            <p:nvPr/>
          </p:nvGrpSpPr>
          <p:grpSpPr bwMode="auto">
            <a:xfrm rot="5400000" flipH="1">
              <a:off x="-480" y="1824"/>
              <a:ext cx="2592" cy="96"/>
              <a:chOff x="864" y="2832"/>
              <a:chExt cx="3072" cy="115"/>
            </a:xfrm>
          </p:grpSpPr>
          <p:sp>
            <p:nvSpPr>
              <p:cNvPr id="2125" name="Line 77"/>
              <p:cNvSpPr>
                <a:spLocks noChangeShapeType="1"/>
              </p:cNvSpPr>
              <p:nvPr/>
            </p:nvSpPr>
            <p:spPr bwMode="auto">
              <a:xfrm>
                <a:off x="3792" y="2832"/>
                <a:ext cx="144" cy="0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round/>
                <a:headEnd/>
                <a:tailEnd type="arrow" w="lg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2126" name="Group 78"/>
              <p:cNvGrpSpPr>
                <a:grpSpLocks/>
              </p:cNvGrpSpPr>
              <p:nvPr/>
            </p:nvGrpSpPr>
            <p:grpSpPr bwMode="auto">
              <a:xfrm>
                <a:off x="1200" y="2832"/>
                <a:ext cx="768" cy="115"/>
                <a:chOff x="1200" y="2832"/>
                <a:chExt cx="768" cy="115"/>
              </a:xfrm>
            </p:grpSpPr>
            <p:sp>
              <p:nvSpPr>
                <p:cNvPr id="2127" name="Line 79"/>
                <p:cNvSpPr>
                  <a:spLocks noChangeShapeType="1"/>
                </p:cNvSpPr>
                <p:nvPr/>
              </p:nvSpPr>
              <p:spPr bwMode="auto">
                <a:xfrm>
                  <a:off x="1200" y="2832"/>
                  <a:ext cx="768" cy="0"/>
                </a:xfrm>
                <a:prstGeom prst="line">
                  <a:avLst/>
                </a:prstGeom>
                <a:noFill/>
                <a:ln w="222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28" name="Line 80"/>
                <p:cNvSpPr>
                  <a:spLocks noChangeShapeType="1"/>
                </p:cNvSpPr>
                <p:nvPr/>
              </p:nvSpPr>
              <p:spPr bwMode="auto">
                <a:xfrm rot="16200000">
                  <a:off x="1148" y="2890"/>
                  <a:ext cx="115" cy="0"/>
                </a:xfrm>
                <a:prstGeom prst="line">
                  <a:avLst/>
                </a:prstGeom>
                <a:noFill/>
                <a:ln w="222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2129" name="Group 81"/>
              <p:cNvGrpSpPr>
                <a:grpSpLocks/>
              </p:cNvGrpSpPr>
              <p:nvPr/>
            </p:nvGrpSpPr>
            <p:grpSpPr bwMode="auto">
              <a:xfrm>
                <a:off x="1968" y="2832"/>
                <a:ext cx="768" cy="115"/>
                <a:chOff x="1200" y="2832"/>
                <a:chExt cx="768" cy="115"/>
              </a:xfrm>
            </p:grpSpPr>
            <p:sp>
              <p:nvSpPr>
                <p:cNvPr id="2130" name="Line 82"/>
                <p:cNvSpPr>
                  <a:spLocks noChangeShapeType="1"/>
                </p:cNvSpPr>
                <p:nvPr/>
              </p:nvSpPr>
              <p:spPr bwMode="auto">
                <a:xfrm>
                  <a:off x="1200" y="2832"/>
                  <a:ext cx="768" cy="0"/>
                </a:xfrm>
                <a:prstGeom prst="line">
                  <a:avLst/>
                </a:prstGeom>
                <a:noFill/>
                <a:ln w="222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31" name="Line 83"/>
                <p:cNvSpPr>
                  <a:spLocks noChangeShapeType="1"/>
                </p:cNvSpPr>
                <p:nvPr/>
              </p:nvSpPr>
              <p:spPr bwMode="auto">
                <a:xfrm rot="16200000">
                  <a:off x="1148" y="2890"/>
                  <a:ext cx="115" cy="0"/>
                </a:xfrm>
                <a:prstGeom prst="line">
                  <a:avLst/>
                </a:prstGeom>
                <a:noFill/>
                <a:ln w="222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2132" name="Group 84"/>
              <p:cNvGrpSpPr>
                <a:grpSpLocks/>
              </p:cNvGrpSpPr>
              <p:nvPr/>
            </p:nvGrpSpPr>
            <p:grpSpPr bwMode="auto">
              <a:xfrm>
                <a:off x="2688" y="2832"/>
                <a:ext cx="768" cy="115"/>
                <a:chOff x="1200" y="2832"/>
                <a:chExt cx="768" cy="115"/>
              </a:xfrm>
            </p:grpSpPr>
            <p:sp>
              <p:nvSpPr>
                <p:cNvPr id="2133" name="Line 85"/>
                <p:cNvSpPr>
                  <a:spLocks noChangeShapeType="1"/>
                </p:cNvSpPr>
                <p:nvPr/>
              </p:nvSpPr>
              <p:spPr bwMode="auto">
                <a:xfrm>
                  <a:off x="1200" y="2832"/>
                  <a:ext cx="768" cy="0"/>
                </a:xfrm>
                <a:prstGeom prst="line">
                  <a:avLst/>
                </a:prstGeom>
                <a:noFill/>
                <a:ln w="222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34" name="Line 86"/>
                <p:cNvSpPr>
                  <a:spLocks noChangeShapeType="1"/>
                </p:cNvSpPr>
                <p:nvPr/>
              </p:nvSpPr>
              <p:spPr bwMode="auto">
                <a:xfrm rot="16200000">
                  <a:off x="1148" y="2890"/>
                  <a:ext cx="115" cy="0"/>
                </a:xfrm>
                <a:prstGeom prst="line">
                  <a:avLst/>
                </a:prstGeom>
                <a:noFill/>
                <a:ln w="222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2135" name="Group 87"/>
              <p:cNvGrpSpPr>
                <a:grpSpLocks/>
              </p:cNvGrpSpPr>
              <p:nvPr/>
            </p:nvGrpSpPr>
            <p:grpSpPr bwMode="auto">
              <a:xfrm>
                <a:off x="3456" y="2832"/>
                <a:ext cx="336" cy="115"/>
                <a:chOff x="3456" y="2832"/>
                <a:chExt cx="336" cy="115"/>
              </a:xfrm>
            </p:grpSpPr>
            <p:sp>
              <p:nvSpPr>
                <p:cNvPr id="2136" name="Line 88"/>
                <p:cNvSpPr>
                  <a:spLocks noChangeShapeType="1"/>
                </p:cNvSpPr>
                <p:nvPr/>
              </p:nvSpPr>
              <p:spPr bwMode="auto">
                <a:xfrm>
                  <a:off x="3456" y="2832"/>
                  <a:ext cx="336" cy="0"/>
                </a:xfrm>
                <a:prstGeom prst="line">
                  <a:avLst/>
                </a:prstGeom>
                <a:noFill/>
                <a:ln w="222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37" name="Line 89"/>
                <p:cNvSpPr>
                  <a:spLocks noChangeShapeType="1"/>
                </p:cNvSpPr>
                <p:nvPr/>
              </p:nvSpPr>
              <p:spPr bwMode="auto">
                <a:xfrm rot="16200000">
                  <a:off x="3404" y="2890"/>
                  <a:ext cx="115" cy="0"/>
                </a:xfrm>
                <a:prstGeom prst="line">
                  <a:avLst/>
                </a:prstGeom>
                <a:noFill/>
                <a:ln w="222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138" name="Line 90"/>
              <p:cNvSpPr>
                <a:spLocks noChangeShapeType="1"/>
              </p:cNvSpPr>
              <p:nvPr/>
            </p:nvSpPr>
            <p:spPr bwMode="auto">
              <a:xfrm>
                <a:off x="864" y="2832"/>
                <a:ext cx="336" cy="0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139" name="Text Box 91"/>
            <p:cNvSpPr txBox="1">
              <a:spLocks noChangeArrowheads="1"/>
            </p:cNvSpPr>
            <p:nvPr/>
          </p:nvSpPr>
          <p:spPr bwMode="auto">
            <a:xfrm>
              <a:off x="360" y="2766"/>
              <a:ext cx="41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b="1"/>
                <a:t>10</a:t>
              </a:r>
              <a:r>
                <a:rPr lang="en-US" altLang="en-US" b="1" baseline="30000"/>
                <a:t>-10</a:t>
              </a:r>
              <a:endParaRPr lang="en-US" altLang="en-US" b="1"/>
            </a:p>
          </p:txBody>
        </p:sp>
        <p:sp>
          <p:nvSpPr>
            <p:cNvPr id="2140" name="Text Box 92"/>
            <p:cNvSpPr txBox="1">
              <a:spLocks noChangeArrowheads="1"/>
            </p:cNvSpPr>
            <p:nvPr/>
          </p:nvSpPr>
          <p:spPr bwMode="auto">
            <a:xfrm>
              <a:off x="360" y="2112"/>
              <a:ext cx="364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b="1" dirty="0" smtClean="0"/>
                <a:t>10</a:t>
              </a:r>
              <a:r>
                <a:rPr lang="en-US" altLang="en-US" b="1" baseline="30000" dirty="0" smtClean="0"/>
                <a:t>-8</a:t>
              </a:r>
              <a:endParaRPr lang="en-US" altLang="en-US" b="1" dirty="0"/>
            </a:p>
          </p:txBody>
        </p:sp>
        <p:sp>
          <p:nvSpPr>
            <p:cNvPr id="2141" name="Text Box 93"/>
            <p:cNvSpPr txBox="1">
              <a:spLocks noChangeArrowheads="1"/>
            </p:cNvSpPr>
            <p:nvPr/>
          </p:nvSpPr>
          <p:spPr bwMode="auto">
            <a:xfrm>
              <a:off x="360" y="1506"/>
              <a:ext cx="361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b="1" dirty="0"/>
                <a:t>10</a:t>
              </a:r>
              <a:r>
                <a:rPr lang="en-US" altLang="en-US" b="1" baseline="30000" dirty="0"/>
                <a:t>-6</a:t>
              </a:r>
              <a:endParaRPr lang="en-US" altLang="en-US" b="1" dirty="0"/>
            </a:p>
          </p:txBody>
        </p:sp>
        <p:sp>
          <p:nvSpPr>
            <p:cNvPr id="2142" name="Text Box 94"/>
            <p:cNvSpPr txBox="1">
              <a:spLocks noChangeArrowheads="1"/>
            </p:cNvSpPr>
            <p:nvPr/>
          </p:nvSpPr>
          <p:spPr bwMode="auto">
            <a:xfrm>
              <a:off x="360" y="852"/>
              <a:ext cx="364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b="1" dirty="0" smtClean="0"/>
                <a:t>10</a:t>
              </a:r>
              <a:r>
                <a:rPr lang="en-US" altLang="en-US" b="1" baseline="30000" dirty="0" smtClean="0"/>
                <a:t>-4</a:t>
              </a:r>
              <a:endParaRPr lang="en-US" altLang="en-US" b="1" dirty="0"/>
            </a:p>
          </p:txBody>
        </p:sp>
        <p:pic>
          <p:nvPicPr>
            <p:cNvPr id="2112" name="Picture 64" descr="chp_yipsim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06" y="2016"/>
              <a:ext cx="890" cy="6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43" name="Text Box 95"/>
            <p:cNvSpPr txBox="1">
              <a:spLocks noChangeArrowheads="1"/>
            </p:cNvSpPr>
            <p:nvPr/>
          </p:nvSpPr>
          <p:spPr bwMode="auto">
            <a:xfrm>
              <a:off x="1632" y="2976"/>
              <a:ext cx="1122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altLang="en-US" sz="1400" b="1" i="1">
                  <a:solidFill>
                    <a:srgbClr val="CC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Structure of matter</a:t>
              </a:r>
            </a:p>
          </p:txBody>
        </p:sp>
        <p:sp>
          <p:nvSpPr>
            <p:cNvPr id="2144" name="Text Box 96"/>
            <p:cNvSpPr txBox="1">
              <a:spLocks noChangeArrowheads="1"/>
            </p:cNvSpPr>
            <p:nvPr/>
          </p:nvSpPr>
          <p:spPr bwMode="auto">
            <a:xfrm>
              <a:off x="2496" y="2640"/>
              <a:ext cx="1778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altLang="en-US" sz="1400" b="1" i="1">
                  <a:solidFill>
                    <a:srgbClr val="D3278D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Structure &amp; behavior of defects</a:t>
              </a:r>
            </a:p>
          </p:txBody>
        </p:sp>
        <p:sp>
          <p:nvSpPr>
            <p:cNvPr id="2145" name="Text Box 97"/>
            <p:cNvSpPr txBox="1">
              <a:spLocks noChangeArrowheads="1"/>
            </p:cNvSpPr>
            <p:nvPr/>
          </p:nvSpPr>
          <p:spPr bwMode="auto">
            <a:xfrm>
              <a:off x="3024" y="2304"/>
              <a:ext cx="1746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altLang="en-US" sz="1400" b="1" i="1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Collective dynamics of defects</a:t>
              </a:r>
            </a:p>
          </p:txBody>
        </p:sp>
        <p:sp>
          <p:nvSpPr>
            <p:cNvPr id="2147" name="Text Box 99"/>
            <p:cNvSpPr txBox="1">
              <a:spLocks noChangeArrowheads="1"/>
            </p:cNvSpPr>
            <p:nvPr/>
          </p:nvSpPr>
          <p:spPr bwMode="auto">
            <a:xfrm>
              <a:off x="3648" y="2016"/>
              <a:ext cx="898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altLang="en-US" sz="1400" b="1" i="1">
                  <a:solidFill>
                    <a:srgbClr val="329A3E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Microstructure</a:t>
              </a:r>
            </a:p>
          </p:txBody>
        </p:sp>
        <p:sp>
          <p:nvSpPr>
            <p:cNvPr id="2148" name="Text Box 100"/>
            <p:cNvSpPr txBox="1">
              <a:spLocks noChangeArrowheads="1"/>
            </p:cNvSpPr>
            <p:nvPr/>
          </p:nvSpPr>
          <p:spPr bwMode="auto">
            <a:xfrm>
              <a:off x="3999" y="1248"/>
              <a:ext cx="705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altLang="en-US" sz="1400" b="1" i="1" dirty="0">
                  <a:solidFill>
                    <a:srgbClr val="000099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Continuum</a:t>
              </a:r>
            </a:p>
          </p:txBody>
        </p:sp>
      </p:grpSp>
      <p:sp>
        <p:nvSpPr>
          <p:cNvPr id="2155" name="Text Box 107"/>
          <p:cNvSpPr txBox="1">
            <a:spLocks noChangeArrowheads="1"/>
          </p:cNvSpPr>
          <p:nvPr/>
        </p:nvSpPr>
        <p:spPr bwMode="auto">
          <a:xfrm>
            <a:off x="2607402" y="204788"/>
            <a:ext cx="3756156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 sz="2200" b="1" dirty="0" smtClean="0">
                <a:latin typeface="Comic Sans MS" pitchFamily="66" charset="0"/>
              </a:rPr>
              <a:t>Paradigms </a:t>
            </a:r>
            <a:r>
              <a:rPr lang="en-US" altLang="en-US" sz="2200" b="1" dirty="0">
                <a:latin typeface="Comic Sans MS" pitchFamily="66" charset="0"/>
              </a:rPr>
              <a:t>of </a:t>
            </a:r>
            <a:r>
              <a:rPr lang="en-US" altLang="en-US" sz="2200" b="1" dirty="0" err="1" smtClean="0">
                <a:latin typeface="Comic Sans MS" pitchFamily="66" charset="0"/>
              </a:rPr>
              <a:t>multiscalings</a:t>
            </a:r>
            <a:endParaRPr lang="en-US" altLang="en-US" sz="2200" b="1" dirty="0">
              <a:latin typeface="Comic Sans MS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6277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08050"/>
          </a:xfrm>
        </p:spPr>
        <p:txBody>
          <a:bodyPr/>
          <a:lstStyle/>
          <a:p>
            <a:r>
              <a:rPr lang="en-US" altLang="en-US"/>
              <a:t>Properties</a:t>
            </a:r>
            <a:endParaRPr lang="en-IN" altLang="en-US"/>
          </a:p>
        </p:txBody>
      </p:sp>
      <p:sp>
        <p:nvSpPr>
          <p:cNvPr id="81922" name="TextBox 2"/>
          <p:cNvSpPr txBox="1">
            <a:spLocks noChangeArrowheads="1"/>
          </p:cNvSpPr>
          <p:nvPr/>
        </p:nvSpPr>
        <p:spPr bwMode="auto">
          <a:xfrm>
            <a:off x="395288" y="765175"/>
            <a:ext cx="8748712" cy="6124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9pPr>
          </a:lstStyle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en-IN" altLang="en-US" sz="2800">
                <a:solidFill>
                  <a:srgbClr val="0000FF"/>
                </a:solidFill>
                <a:latin typeface="Arial" charset="0"/>
              </a:rPr>
              <a:t>Magnitude and Type of materials’ response to the</a:t>
            </a:r>
          </a:p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en-IN" altLang="en-US" sz="2800">
                <a:solidFill>
                  <a:srgbClr val="0000FF"/>
                </a:solidFill>
                <a:latin typeface="Arial" charset="0"/>
              </a:rPr>
              <a:t>environment and external forces</a:t>
            </a:r>
            <a:r>
              <a:rPr lang="en-IN" altLang="en-US" sz="2800">
                <a:latin typeface="Arial" charset="0"/>
              </a:rPr>
              <a:t>.</a:t>
            </a:r>
            <a:endParaRPr lang="en-IN" altLang="en-US" sz="2800" b="1">
              <a:latin typeface="Arial" charset="0"/>
            </a:endParaRPr>
          </a:p>
          <a:p>
            <a:pPr algn="just" eaLnBrk="1" hangingPunct="1">
              <a:spcBef>
                <a:spcPct val="0"/>
              </a:spcBef>
              <a:buFontTx/>
              <a:buNone/>
            </a:pPr>
            <a:endParaRPr lang="en-IN" altLang="en-US" sz="2800" b="1">
              <a:solidFill>
                <a:srgbClr val="FF0000"/>
              </a:solidFill>
              <a:latin typeface="Arial" charset="0"/>
            </a:endParaRPr>
          </a:p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en-IN" altLang="en-US" sz="2800" b="1">
                <a:solidFill>
                  <a:srgbClr val="FF0000"/>
                </a:solidFill>
                <a:latin typeface="Arial" charset="0"/>
              </a:rPr>
              <a:t>Mechanical</a:t>
            </a:r>
            <a:endParaRPr lang="en-IN" altLang="en-US" sz="2800">
              <a:solidFill>
                <a:srgbClr val="FF0000"/>
              </a:solidFill>
              <a:latin typeface="Arial" charset="0"/>
            </a:endParaRPr>
          </a:p>
          <a:p>
            <a:pPr algn="just" eaLnBrk="1" hangingPunct="1">
              <a:spcBef>
                <a:spcPct val="0"/>
              </a:spcBef>
              <a:buFontTx/>
              <a:buNone/>
            </a:pPr>
            <a:endParaRPr lang="en-IN" altLang="en-US" sz="2800" b="1">
              <a:latin typeface="Arial" charset="0"/>
            </a:endParaRPr>
          </a:p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en-IN" altLang="en-US" sz="2800" b="1">
                <a:solidFill>
                  <a:srgbClr val="008000"/>
                </a:solidFill>
                <a:latin typeface="Arial" charset="0"/>
              </a:rPr>
              <a:t>Electrical </a:t>
            </a:r>
          </a:p>
          <a:p>
            <a:pPr algn="just" eaLnBrk="1" hangingPunct="1">
              <a:spcBef>
                <a:spcPct val="0"/>
              </a:spcBef>
              <a:buFontTx/>
              <a:buNone/>
            </a:pPr>
            <a:endParaRPr lang="en-IN" altLang="en-US" sz="2800" b="1">
              <a:latin typeface="Arial" charset="0"/>
            </a:endParaRPr>
          </a:p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en-IN" altLang="en-US" sz="2800" b="1">
                <a:solidFill>
                  <a:srgbClr val="0000FF"/>
                </a:solidFill>
                <a:latin typeface="Arial" charset="0"/>
              </a:rPr>
              <a:t>Magnetic</a:t>
            </a:r>
            <a:endParaRPr lang="en-IN" altLang="en-US" sz="2800">
              <a:solidFill>
                <a:srgbClr val="0000FF"/>
              </a:solidFill>
              <a:latin typeface="Arial" charset="0"/>
            </a:endParaRPr>
          </a:p>
          <a:p>
            <a:pPr algn="just" eaLnBrk="1" hangingPunct="1">
              <a:spcBef>
                <a:spcPct val="0"/>
              </a:spcBef>
              <a:buFontTx/>
              <a:buNone/>
            </a:pPr>
            <a:endParaRPr lang="en-IN" altLang="en-US" sz="2800" b="1">
              <a:latin typeface="Arial" charset="0"/>
            </a:endParaRPr>
          </a:p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en-IN" altLang="en-US" sz="2800" b="1">
                <a:solidFill>
                  <a:srgbClr val="FF6600"/>
                </a:solidFill>
                <a:latin typeface="Arial" charset="0"/>
              </a:rPr>
              <a:t>Thermal</a:t>
            </a:r>
          </a:p>
          <a:p>
            <a:pPr algn="just" eaLnBrk="1" hangingPunct="1">
              <a:spcBef>
                <a:spcPct val="0"/>
              </a:spcBef>
              <a:buFontTx/>
              <a:buNone/>
            </a:pPr>
            <a:endParaRPr lang="en-IN" altLang="en-US" sz="2800" b="1">
              <a:latin typeface="Arial" charset="0"/>
            </a:endParaRPr>
          </a:p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en-IN" altLang="en-US" sz="2800" b="1">
                <a:solidFill>
                  <a:srgbClr val="00CC00"/>
                </a:solidFill>
                <a:latin typeface="Arial" charset="0"/>
              </a:rPr>
              <a:t>Optical</a:t>
            </a:r>
            <a:endParaRPr lang="en-IN" altLang="en-US" sz="2800">
              <a:solidFill>
                <a:srgbClr val="00CC00"/>
              </a:solidFill>
              <a:latin typeface="Arial" charset="0"/>
            </a:endParaRPr>
          </a:p>
          <a:p>
            <a:pPr algn="just" eaLnBrk="1" hangingPunct="1">
              <a:spcBef>
                <a:spcPct val="0"/>
              </a:spcBef>
              <a:buFontTx/>
              <a:buNone/>
            </a:pPr>
            <a:endParaRPr lang="en-IN" altLang="en-US" sz="2800" b="1">
              <a:latin typeface="Arial" charset="0"/>
            </a:endParaRPr>
          </a:p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en-IN" altLang="en-US" sz="2800" b="1">
                <a:solidFill>
                  <a:srgbClr val="9900CC"/>
                </a:solidFill>
                <a:latin typeface="Arial" charset="0"/>
              </a:rPr>
              <a:t>Chemical</a:t>
            </a:r>
            <a:endParaRPr lang="en-IN" altLang="en-US" sz="2800">
              <a:solidFill>
                <a:srgbClr val="9900CC"/>
              </a:solidFill>
              <a:latin typeface="Arial" charset="0"/>
            </a:endParaRPr>
          </a:p>
        </p:txBody>
      </p:sp>
      <p:sp>
        <p:nvSpPr>
          <p:cNvPr id="81923" name="Slide Number Placeholder 3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BDF9365-FFC9-6A4A-97D7-C53FFE2AE8CD}" type="slidenum">
              <a:rPr lang="en-IN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6</a:t>
            </a:fld>
            <a:endParaRPr lang="en-IN" altLang="en-US" sz="1200">
              <a:solidFill>
                <a:srgbClr val="898989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5" name="TextBox 1"/>
          <p:cNvSpPr txBox="1">
            <a:spLocks noChangeArrowheads="1"/>
          </p:cNvSpPr>
          <p:nvPr/>
        </p:nvSpPr>
        <p:spPr bwMode="auto">
          <a:xfrm>
            <a:off x="357188" y="1428750"/>
            <a:ext cx="8286750" cy="1446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IN" altLang="en-US" sz="4400">
                <a:solidFill>
                  <a:srgbClr val="0000CC"/>
                </a:solidFill>
                <a:latin typeface="Arial" charset="0"/>
              </a:rPr>
              <a:t>Atomic Structure and Interatomic bonding</a:t>
            </a:r>
          </a:p>
        </p:txBody>
      </p:sp>
      <p:sp>
        <p:nvSpPr>
          <p:cNvPr id="82946" name="Slide Number Placeholder 2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A5BE579B-FF4A-EF41-AC6A-8D900F95C15A}" type="slidenum">
              <a:rPr lang="en-IN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7</a:t>
            </a:fld>
            <a:endParaRPr lang="en-IN" altLang="en-US" sz="1200">
              <a:solidFill>
                <a:srgbClr val="898989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69" name="TextBox 1"/>
          <p:cNvSpPr txBox="1">
            <a:spLocks noChangeArrowheads="1"/>
          </p:cNvSpPr>
          <p:nvPr/>
        </p:nvSpPr>
        <p:spPr bwMode="auto">
          <a:xfrm>
            <a:off x="0" y="847725"/>
            <a:ext cx="9144000" cy="563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IN" altLang="en-US" sz="2400">
                <a:latin typeface="Arial" charset="0"/>
              </a:rPr>
              <a:t>Electron, Proton, Neutron – Masses and charges</a:t>
            </a:r>
          </a:p>
          <a:p>
            <a:pPr eaLnBrk="1" hangingPunct="1">
              <a:spcBef>
                <a:spcPct val="0"/>
              </a:spcBef>
            </a:pPr>
            <a:r>
              <a:rPr lang="en-IN" altLang="en-US" sz="2400">
                <a:latin typeface="Arial" charset="0"/>
              </a:rPr>
              <a:t>Atomic mass/ weight (atomic mass unit)</a:t>
            </a:r>
          </a:p>
          <a:p>
            <a:pPr eaLnBrk="1" hangingPunct="1">
              <a:spcBef>
                <a:spcPct val="0"/>
              </a:spcBef>
            </a:pPr>
            <a:r>
              <a:rPr lang="en-IN" altLang="en-US" sz="2400">
                <a:latin typeface="Arial" charset="0"/>
              </a:rPr>
              <a:t>Atomic number, Avogadro number, mole</a:t>
            </a:r>
          </a:p>
          <a:p>
            <a:pPr eaLnBrk="1" hangingPunct="1">
              <a:spcBef>
                <a:spcPct val="0"/>
              </a:spcBef>
            </a:pPr>
            <a:r>
              <a:rPr lang="en-IN" altLang="en-US" sz="2400">
                <a:latin typeface="Arial" charset="0"/>
              </a:rPr>
              <a:t>Electrons in solids – Concepts of Classical mechanics vs. Quantum mechanics</a:t>
            </a:r>
          </a:p>
          <a:p>
            <a:pPr eaLnBrk="1" hangingPunct="1">
              <a:spcBef>
                <a:spcPct val="0"/>
              </a:spcBef>
            </a:pPr>
            <a:r>
              <a:rPr lang="en-IN" altLang="en-US" sz="2400">
                <a:latin typeface="Arial" charset="0"/>
              </a:rPr>
              <a:t>Bohr atomic model -- Energy levels/ states</a:t>
            </a:r>
          </a:p>
          <a:p>
            <a:pPr eaLnBrk="1" hangingPunct="1">
              <a:spcBef>
                <a:spcPct val="0"/>
              </a:spcBef>
            </a:pPr>
            <a:r>
              <a:rPr lang="en-IN" altLang="en-US" sz="2400">
                <a:latin typeface="Arial" charset="0"/>
              </a:rPr>
              <a:t>Wave mechanical model</a:t>
            </a:r>
          </a:p>
          <a:p>
            <a:pPr eaLnBrk="1" hangingPunct="1">
              <a:spcBef>
                <a:spcPct val="0"/>
              </a:spcBef>
            </a:pPr>
            <a:r>
              <a:rPr lang="en-IN" altLang="en-US" sz="2400">
                <a:latin typeface="Arial" charset="0"/>
              </a:rPr>
              <a:t>Quantum numbers – Electron states (Values of energy that are permitted for electrons)</a:t>
            </a:r>
          </a:p>
          <a:p>
            <a:pPr eaLnBrk="1" hangingPunct="1">
              <a:spcBef>
                <a:spcPct val="0"/>
              </a:spcBef>
            </a:pPr>
            <a:r>
              <a:rPr lang="en-IN" altLang="en-US" sz="2400">
                <a:latin typeface="Arial" charset="0"/>
              </a:rPr>
              <a:t>Pauli exclusion principle (The manner in which these states are filled with electrons) – Each electron state can hold no more than 2 electrons, which must have opposite spins</a:t>
            </a:r>
          </a:p>
          <a:p>
            <a:pPr eaLnBrk="1" hangingPunct="1">
              <a:spcBef>
                <a:spcPct val="0"/>
              </a:spcBef>
            </a:pPr>
            <a:r>
              <a:rPr lang="en-IN" altLang="en-US" sz="2400">
                <a:latin typeface="Arial" charset="0"/>
              </a:rPr>
              <a:t>Electronic configuration</a:t>
            </a:r>
          </a:p>
          <a:p>
            <a:pPr eaLnBrk="1" hangingPunct="1">
              <a:spcBef>
                <a:spcPct val="0"/>
              </a:spcBef>
            </a:pPr>
            <a:r>
              <a:rPr lang="en-IN" altLang="en-US" sz="2400">
                <a:latin typeface="Arial" charset="0"/>
              </a:rPr>
              <a:t>Ground state</a:t>
            </a:r>
          </a:p>
          <a:p>
            <a:pPr eaLnBrk="1" hangingPunct="1">
              <a:spcBef>
                <a:spcPct val="0"/>
              </a:spcBef>
            </a:pPr>
            <a:r>
              <a:rPr lang="en-IN" altLang="en-US" sz="2400">
                <a:latin typeface="Arial" charset="0"/>
              </a:rPr>
              <a:t>Valence electrons (that occupy the outermost shell)</a:t>
            </a:r>
          </a:p>
        </p:txBody>
      </p:sp>
      <p:sp>
        <p:nvSpPr>
          <p:cNvPr id="83970" name="TextBox 2"/>
          <p:cNvSpPr txBox="1">
            <a:spLocks noChangeArrowheads="1"/>
          </p:cNvSpPr>
          <p:nvPr/>
        </p:nvSpPr>
        <p:spPr bwMode="auto">
          <a:xfrm>
            <a:off x="311150" y="0"/>
            <a:ext cx="8475663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IN" altLang="en-US">
                <a:latin typeface="Times New Roman" charset="0"/>
                <a:ea typeface="Times New Roman" charset="0"/>
                <a:cs typeface="Times New Roman" charset="0"/>
              </a:rPr>
              <a:t>Recapitulate the following basic concepts yourself</a:t>
            </a:r>
          </a:p>
        </p:txBody>
      </p:sp>
      <p:sp>
        <p:nvSpPr>
          <p:cNvPr id="83971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BBD695F1-CE25-E24E-B694-1AC5D79CE60F}" type="slidenum">
              <a:rPr lang="en-IN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8</a:t>
            </a:fld>
            <a:endParaRPr lang="en-IN" altLang="en-US" sz="1200">
              <a:solidFill>
                <a:srgbClr val="898989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3" name="TextBox 1"/>
          <p:cNvSpPr txBox="1">
            <a:spLocks noChangeArrowheads="1"/>
          </p:cNvSpPr>
          <p:nvPr/>
        </p:nvSpPr>
        <p:spPr bwMode="auto">
          <a:xfrm>
            <a:off x="250825" y="0"/>
            <a:ext cx="864235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3600">
                <a:solidFill>
                  <a:srgbClr val="002060"/>
                </a:solidFill>
                <a:latin typeface="Arial" charset="0"/>
              </a:rPr>
              <a:t>Recapitulate the electronic configurations of atoms from the book</a:t>
            </a:r>
            <a:endParaRPr lang="en-IN" altLang="en-US" sz="3600">
              <a:solidFill>
                <a:srgbClr val="002060"/>
              </a:solidFill>
              <a:latin typeface="Arial" charset="0"/>
            </a:endParaRPr>
          </a:p>
        </p:txBody>
      </p:sp>
      <p:pic>
        <p:nvPicPr>
          <p:cNvPr id="84994" name="Picture 2" descr="f01_02_pg18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1773238"/>
            <a:ext cx="3003550" cy="322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4995" name="Picture 2" descr="f02_02_pg18"/>
          <p:cNvPicPr preferRelativeResize="0"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275" y="1268413"/>
            <a:ext cx="4968875" cy="4751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4996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92E204C-205B-4A42-88EC-E74B0FE11B6C}" type="slidenum">
              <a:rPr lang="en-IN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9</a:t>
            </a:fld>
            <a:endParaRPr lang="en-IN" altLang="en-US" sz="1200">
              <a:solidFill>
                <a:srgbClr val="898989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CAPTION" val="Picture 2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NOTES_FOOTER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CAPTION" val="Picture 2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NOTES_FOOTER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NOTES_FOOTER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NOTES_FOOTER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NOTES_FOOTER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NOTES_FOOTER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CAPTION" val="Picture 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NOTES_FOOTER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</TotalTime>
  <Words>1350</Words>
  <Application>Microsoft Macintosh PowerPoint</Application>
  <PresentationFormat>On-screen Show (4:3)</PresentationFormat>
  <Paragraphs>424</Paragraphs>
  <Slides>31</Slides>
  <Notes>14</Notes>
  <HiddenSlides>0</HiddenSlides>
  <MMClips>4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1" baseType="lpstr">
      <vt:lpstr>Comic Sans MS</vt:lpstr>
      <vt:lpstr>Arial</vt:lpstr>
      <vt:lpstr>Arial Rounded MT Bold</vt:lpstr>
      <vt:lpstr>Calibri</vt:lpstr>
      <vt:lpstr>Forte</vt:lpstr>
      <vt:lpstr>Symbol</vt:lpstr>
      <vt:lpstr>Times New Roman</vt:lpstr>
      <vt:lpstr>Wingdings</vt:lpstr>
      <vt:lpstr>Office Theme</vt:lpstr>
      <vt:lpstr>Equation</vt:lpstr>
      <vt:lpstr>PowerPoint Presentation</vt:lpstr>
      <vt:lpstr>PowerPoint Presentation</vt:lpstr>
      <vt:lpstr>PowerPoint Presentation</vt:lpstr>
      <vt:lpstr>Clarification of the terms</vt:lpstr>
      <vt:lpstr>PowerPoint Presentation</vt:lpstr>
      <vt:lpstr>Properties</vt:lpstr>
      <vt:lpstr>PowerPoint Presentation</vt:lpstr>
      <vt:lpstr>PowerPoint Presentation</vt:lpstr>
      <vt:lpstr>PowerPoint Presentation</vt:lpstr>
      <vt:lpstr>PowerPoint Presentation</vt:lpstr>
      <vt:lpstr>Electronic Structure</vt:lpstr>
      <vt:lpstr>Electron Energy States</vt:lpstr>
      <vt:lpstr>PowerPoint Presentation</vt:lpstr>
      <vt:lpstr>PowerPoint Presentation</vt:lpstr>
      <vt:lpstr>PowerPoint Presentation</vt:lpstr>
      <vt:lpstr>Bonding Force and Energies</vt:lpstr>
      <vt:lpstr>Properties From Bonding: Tm</vt:lpstr>
      <vt:lpstr>Properties From Bonding :  a</vt:lpstr>
      <vt:lpstr>Atomic Bonding</vt:lpstr>
      <vt:lpstr>f09_02_pg27</vt:lpstr>
      <vt:lpstr>f10_02_pg28</vt:lpstr>
      <vt:lpstr>Primary Bonding</vt:lpstr>
      <vt:lpstr>f11_02_pg30</vt:lpstr>
      <vt:lpstr>Secondary, Van der Waals, Physical bonds</vt:lpstr>
      <vt:lpstr>f13_02_pg31</vt:lpstr>
      <vt:lpstr>f14_02_pg32</vt:lpstr>
      <vt:lpstr>f14_02_pg32</vt:lpstr>
      <vt:lpstr>f16_02_pg33</vt:lpstr>
      <vt:lpstr>PowerPoint Presentation</vt:lpstr>
      <vt:lpstr>Summary</vt:lpstr>
      <vt:lpstr>Students’ Presentations list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MATERIALS ENGINEERING MT30001 3-0-0</dc:title>
  <dc:creator>Microsoft Office User</dc:creator>
  <cp:lastModifiedBy>Microsoft Office User</cp:lastModifiedBy>
  <cp:revision>12</cp:revision>
  <dcterms:created xsi:type="dcterms:W3CDTF">2018-07-24T04:32:43Z</dcterms:created>
  <dcterms:modified xsi:type="dcterms:W3CDTF">2018-07-25T17:29:26Z</dcterms:modified>
</cp:coreProperties>
</file>